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9" r:id="rId3"/>
    <p:sldMasterId id="2147483744" r:id="rId4"/>
    <p:sldMasterId id="2147483769" r:id="rId5"/>
  </p:sldMasterIdLst>
  <p:sldIdLst>
    <p:sldId id="258" r:id="rId6"/>
    <p:sldId id="280" r:id="rId7"/>
    <p:sldId id="322" r:id="rId8"/>
    <p:sldId id="261" r:id="rId9"/>
    <p:sldId id="262" r:id="rId10"/>
    <p:sldId id="323" r:id="rId11"/>
    <p:sldId id="416" r:id="rId12"/>
    <p:sldId id="444" r:id="rId13"/>
    <p:sldId id="264" r:id="rId14"/>
    <p:sldId id="455" r:id="rId15"/>
    <p:sldId id="456" r:id="rId16"/>
    <p:sldId id="457" r:id="rId17"/>
    <p:sldId id="419" r:id="rId18"/>
    <p:sldId id="458" r:id="rId19"/>
    <p:sldId id="445" r:id="rId20"/>
    <p:sldId id="459" r:id="rId21"/>
    <p:sldId id="474" r:id="rId22"/>
    <p:sldId id="461" r:id="rId23"/>
    <p:sldId id="462" r:id="rId24"/>
    <p:sldId id="463" r:id="rId25"/>
    <p:sldId id="464" r:id="rId26"/>
    <p:sldId id="465" r:id="rId27"/>
    <p:sldId id="420" r:id="rId28"/>
    <p:sldId id="466" r:id="rId29"/>
    <p:sldId id="467" r:id="rId30"/>
    <p:sldId id="468" r:id="rId31"/>
    <p:sldId id="469" r:id="rId32"/>
    <p:sldId id="470" r:id="rId33"/>
    <p:sldId id="473" r:id="rId34"/>
    <p:sldId id="472" r:id="rId35"/>
    <p:sldId id="271" r:id="rId36"/>
    <p:sldId id="272" r:id="rId37"/>
    <p:sldId id="279" r:id="rId38"/>
    <p:sldId id="44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chana Ananthanarayan" initials="AA" lastIdx="19" clrIdx="0">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FFF"/>
    <a:srgbClr val="0549DA"/>
    <a:srgbClr val="96C1FF"/>
    <a:srgbClr val="0F6EFF"/>
    <a:srgbClr val="418BFF"/>
    <a:srgbClr val="6EA6FF"/>
    <a:srgbClr val="E2EDFF"/>
    <a:srgbClr val="ED528A"/>
    <a:srgbClr val="FF9FC2"/>
    <a:srgbClr val="042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6" d="100"/>
          <a:sy n="96" d="100"/>
        </p:scale>
        <p:origin x="545"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DF15FC-8F0B-4279-A6C1-5DB3D2F63FA0}" type="doc">
      <dgm:prSet loTypeId="urn:microsoft.com/office/officeart/2005/8/layout/process4" loCatId="process" qsTypeId="urn:microsoft.com/office/officeart/2005/8/quickstyle/simple1" qsCatId="simple" csTypeId="urn:microsoft.com/office/officeart/2005/8/colors/accent3_2" csCatId="accent3" phldr="1"/>
      <dgm:spPr/>
      <dgm:t>
        <a:bodyPr/>
        <a:lstStyle/>
        <a:p>
          <a:endParaRPr lang="en-US"/>
        </a:p>
      </dgm:t>
    </dgm:pt>
    <dgm:pt modelId="{6EEDE556-B4C1-4009-8A1D-B7E7EEDCA09E}">
      <dgm:prSet custT="1"/>
      <dgm:spPr>
        <a:xfrm rot="10800000">
          <a:off x="0" y="2048"/>
          <a:ext cx="12070079" cy="2767058"/>
        </a:xfrm>
        <a:prstGeom prst="upArrowCallout">
          <a:avLst/>
        </a:prstGeom>
        <a:solidFill>
          <a:schemeClr val="accent3">
            <a:lumMod val="75000"/>
          </a:schemeClr>
        </a:solidFill>
        <a:ln w="15875" cap="flat" cmpd="sng" algn="ctr">
          <a:solidFill>
            <a:sysClr val="window" lastClr="FFFFFF">
              <a:hueOff val="0"/>
              <a:satOff val="0"/>
              <a:lumOff val="0"/>
              <a:alphaOff val="0"/>
            </a:sysClr>
          </a:solidFill>
          <a:prstDash val="solid"/>
        </a:ln>
        <a:effectLst/>
      </dgm:spPr>
      <dgm:t>
        <a:bodyPr/>
        <a:lstStyle/>
        <a:p>
          <a:pPr>
            <a:buNone/>
          </a:pPr>
          <a:r>
            <a:rPr lang="en-US" sz="2200" dirty="0">
              <a:solidFill>
                <a:sysClr val="window" lastClr="FFFFFF"/>
              </a:solidFill>
              <a:latin typeface="IBM Plex Sans" panose="020B0503050203000203" pitchFamily="34" charset="0"/>
              <a:ea typeface="+mn-ea"/>
              <a:cs typeface="+mn-cs"/>
            </a:rPr>
            <a:t>It is an architectural </a:t>
          </a:r>
          <a:r>
            <a:rPr lang="en-US" sz="2200" b="1" i="1" dirty="0">
              <a:solidFill>
                <a:sysClr val="window" lastClr="FFFFFF"/>
              </a:solidFill>
              <a:latin typeface="IBM Plex Sans" panose="020B0503050203000203" pitchFamily="34" charset="0"/>
              <a:ea typeface="+mn-ea"/>
              <a:cs typeface="+mn-cs"/>
            </a:rPr>
            <a:t>pattern </a:t>
          </a:r>
          <a:r>
            <a:rPr lang="en-US" sz="2200" dirty="0">
              <a:solidFill>
                <a:sysClr val="window" lastClr="FFFFFF"/>
              </a:solidFill>
              <a:latin typeface="IBM Plex Sans" panose="020B0503050203000203" pitchFamily="34" charset="0"/>
              <a:ea typeface="+mn-ea"/>
              <a:cs typeface="+mn-cs"/>
            </a:rPr>
            <a:t>for developing web services as opposed to a </a:t>
          </a:r>
          <a:r>
            <a:rPr lang="en-US" sz="2200" b="1" i="1" dirty="0">
              <a:solidFill>
                <a:sysClr val="window" lastClr="FFFFFF"/>
              </a:solidFill>
              <a:latin typeface="IBM Plex Sans" panose="020B0503050203000203" pitchFamily="34" charset="0"/>
              <a:ea typeface="+mn-ea"/>
              <a:cs typeface="+mn-cs"/>
            </a:rPr>
            <a:t>specification</a:t>
          </a:r>
          <a:r>
            <a:rPr lang="en-US" sz="2200" dirty="0">
              <a:solidFill>
                <a:sysClr val="window" lastClr="FFFFFF"/>
              </a:solidFill>
              <a:latin typeface="IBM Plex Sans" panose="020B0503050203000203" pitchFamily="34" charset="0"/>
              <a:ea typeface="+mn-ea"/>
              <a:cs typeface="+mn-cs"/>
            </a:rPr>
            <a:t>.</a:t>
          </a:r>
        </a:p>
      </dgm:t>
    </dgm:pt>
    <dgm:pt modelId="{A912E2F8-DA26-4A33-BA65-BC0725DDAC55}" type="parTrans" cxnId="{DB11ED2B-3B64-417E-903A-091449365704}">
      <dgm:prSet/>
      <dgm:spPr/>
      <dgm:t>
        <a:bodyPr/>
        <a:lstStyle/>
        <a:p>
          <a:endParaRPr lang="en-US">
            <a:latin typeface="IBM Plex Sans" panose="020B0503050203000203" pitchFamily="34" charset="0"/>
          </a:endParaRPr>
        </a:p>
      </dgm:t>
    </dgm:pt>
    <dgm:pt modelId="{218B94D1-CB2D-4537-9980-0209DD81B851}" type="sibTrans" cxnId="{DB11ED2B-3B64-417E-903A-091449365704}">
      <dgm:prSet/>
      <dgm:spPr/>
      <dgm:t>
        <a:bodyPr/>
        <a:lstStyle/>
        <a:p>
          <a:endParaRPr lang="en-US">
            <a:latin typeface="IBM Plex Sans" panose="020B0503050203000203" pitchFamily="34" charset="0"/>
          </a:endParaRPr>
        </a:p>
      </dgm:t>
    </dgm:pt>
    <dgm:pt modelId="{97EC1AD5-06B6-47B8-AB57-ED0CC1B38B08}">
      <dgm:prSet/>
      <dgm:spPr>
        <a:xfrm>
          <a:off x="0" y="2742119"/>
          <a:ext cx="12070079" cy="1799127"/>
        </a:xfrm>
        <a:prstGeom prst="rect">
          <a:avLst/>
        </a:prstGeom>
        <a:solidFill>
          <a:schemeClr val="accent2">
            <a:lumMod val="75000"/>
          </a:schemeClr>
        </a:solidFill>
        <a:ln w="15875" cap="flat" cmpd="sng" algn="ctr">
          <a:solidFill>
            <a:sysClr val="window" lastClr="FFFFFF">
              <a:hueOff val="0"/>
              <a:satOff val="0"/>
              <a:lumOff val="0"/>
              <a:alphaOff val="0"/>
            </a:sysClr>
          </a:solidFill>
          <a:prstDash val="solid"/>
        </a:ln>
        <a:effectLst/>
      </dgm:spPr>
      <dgm:t>
        <a:bodyPr/>
        <a:lstStyle/>
        <a:p>
          <a:pPr>
            <a:buNone/>
          </a:pPr>
          <a:r>
            <a:rPr lang="en-US">
              <a:solidFill>
                <a:sysClr val="window" lastClr="FFFFFF"/>
              </a:solidFill>
              <a:latin typeface="IBM Plex Sans" panose="020B0503050203000203" pitchFamily="34" charset="0"/>
              <a:ea typeface="+mn-ea"/>
              <a:cs typeface="+mn-cs"/>
            </a:rPr>
            <a:t>REST web services communicate over the HTTP specification, using HTTP vocabulary:</a:t>
          </a:r>
        </a:p>
      </dgm:t>
    </dgm:pt>
    <dgm:pt modelId="{A88A8712-8E30-45FA-98EF-A0E4B3ABAA34}" type="parTrans" cxnId="{D26D9D8E-23E5-4A81-8B13-F7D51FD5B863}">
      <dgm:prSet/>
      <dgm:spPr/>
      <dgm:t>
        <a:bodyPr/>
        <a:lstStyle/>
        <a:p>
          <a:endParaRPr lang="en-US">
            <a:latin typeface="IBM Plex Sans" panose="020B0503050203000203" pitchFamily="34" charset="0"/>
          </a:endParaRPr>
        </a:p>
      </dgm:t>
    </dgm:pt>
    <dgm:pt modelId="{A0E7434A-4982-43D9-B27A-B7B4410E4CB2}" type="sibTrans" cxnId="{D26D9D8E-23E5-4A81-8B13-F7D51FD5B863}">
      <dgm:prSet/>
      <dgm:spPr/>
      <dgm:t>
        <a:bodyPr/>
        <a:lstStyle/>
        <a:p>
          <a:endParaRPr lang="en-US">
            <a:latin typeface="IBM Plex Sans" panose="020B0503050203000203" pitchFamily="34" charset="0"/>
          </a:endParaRPr>
        </a:p>
      </dgm:t>
    </dgm:pt>
    <dgm:pt modelId="{57DBCFB2-E418-4DAD-90FB-FFEE4ED4689C}">
      <dgm:prSet custT="1"/>
      <dgm:spPr>
        <a:xfrm>
          <a:off x="0" y="3677666"/>
          <a:ext cx="3017519" cy="827598"/>
        </a:xfrm>
        <a:prstGeom prst="rect">
          <a:avLst/>
        </a:prstGeom>
        <a:solidFill>
          <a:schemeClr val="accent2">
            <a:lumMod val="20000"/>
            <a:lumOff val="80000"/>
            <a:alpha val="90000"/>
          </a:schemeClr>
        </a:solidFill>
        <a:ln w="15875" cap="flat" cmpd="sng" algn="ctr">
          <a:solidFill>
            <a:srgbClr val="865640">
              <a:alpha val="90000"/>
              <a:tint val="40000"/>
              <a:hueOff val="0"/>
              <a:satOff val="0"/>
              <a:lumOff val="0"/>
              <a:alphaOff val="0"/>
            </a:srgbClr>
          </a:solidFill>
          <a:prstDash val="solid"/>
        </a:ln>
        <a:effectLst/>
      </dgm:spPr>
      <dgm:t>
        <a:bodyPr/>
        <a:lstStyle/>
        <a:p>
          <a:pPr>
            <a:buNone/>
          </a:pPr>
          <a:r>
            <a:rPr lang="en-US" sz="1800" dirty="0">
              <a:solidFill>
                <a:srgbClr val="000000">
                  <a:hueOff val="0"/>
                  <a:satOff val="0"/>
                  <a:lumOff val="0"/>
                  <a:alphaOff val="0"/>
                </a:srgbClr>
              </a:solidFill>
              <a:latin typeface="IBM Plex Sans" panose="020B0503050203000203" pitchFamily="34" charset="0"/>
              <a:ea typeface="+mn-ea"/>
              <a:cs typeface="+mn-cs"/>
            </a:rPr>
            <a:t>Methods (GET, POST, and so on)</a:t>
          </a:r>
        </a:p>
      </dgm:t>
    </dgm:pt>
    <dgm:pt modelId="{A4FB1891-DB23-4CC8-AB0D-9EEBD55F0F5C}" type="parTrans" cxnId="{E3CBA759-EC37-408E-BCC7-6121C7EB7F27}">
      <dgm:prSet/>
      <dgm:spPr/>
      <dgm:t>
        <a:bodyPr/>
        <a:lstStyle/>
        <a:p>
          <a:endParaRPr lang="en-US">
            <a:latin typeface="IBM Plex Sans" panose="020B0503050203000203" pitchFamily="34" charset="0"/>
          </a:endParaRPr>
        </a:p>
      </dgm:t>
    </dgm:pt>
    <dgm:pt modelId="{83A91353-E25F-445F-9F43-9099E17AAA9F}" type="sibTrans" cxnId="{E3CBA759-EC37-408E-BCC7-6121C7EB7F27}">
      <dgm:prSet/>
      <dgm:spPr/>
      <dgm:t>
        <a:bodyPr/>
        <a:lstStyle/>
        <a:p>
          <a:endParaRPr lang="en-US">
            <a:latin typeface="IBM Plex Sans" panose="020B0503050203000203" pitchFamily="34" charset="0"/>
          </a:endParaRPr>
        </a:p>
      </dgm:t>
    </dgm:pt>
    <dgm:pt modelId="{8731D023-73D7-4C1E-87DB-AB1A096ED396}">
      <dgm:prSet custT="1"/>
      <dgm:spPr>
        <a:xfrm>
          <a:off x="3017519" y="3677666"/>
          <a:ext cx="3017519" cy="827598"/>
        </a:xfrm>
        <a:prstGeom prst="rect">
          <a:avLst/>
        </a:prstGeom>
        <a:solidFill>
          <a:schemeClr val="accent2">
            <a:lumMod val="20000"/>
            <a:lumOff val="80000"/>
            <a:alpha val="90000"/>
          </a:schemeClr>
        </a:solidFill>
        <a:ln w="15875" cap="flat" cmpd="sng" algn="ctr">
          <a:solidFill>
            <a:srgbClr val="865640">
              <a:alpha val="90000"/>
              <a:tint val="40000"/>
              <a:hueOff val="0"/>
              <a:satOff val="0"/>
              <a:lumOff val="0"/>
              <a:alphaOff val="0"/>
            </a:srgbClr>
          </a:solidFill>
          <a:prstDash val="solid"/>
        </a:ln>
        <a:effectLst/>
      </dgm:spPr>
      <dgm:t>
        <a:bodyPr/>
        <a:lstStyle/>
        <a:p>
          <a:pPr>
            <a:buNone/>
          </a:pPr>
          <a:r>
            <a:rPr lang="en-US" sz="1800" dirty="0">
              <a:solidFill>
                <a:srgbClr val="000000">
                  <a:hueOff val="0"/>
                  <a:satOff val="0"/>
                  <a:lumOff val="0"/>
                  <a:alphaOff val="0"/>
                </a:srgbClr>
              </a:solidFill>
              <a:latin typeface="IBM Plex Sans" panose="020B0503050203000203" pitchFamily="34" charset="0"/>
              <a:ea typeface="+mn-ea"/>
              <a:cs typeface="+mn-cs"/>
            </a:rPr>
            <a:t>HTTP URI syntax (paths, parameters, and so on)</a:t>
          </a:r>
        </a:p>
      </dgm:t>
    </dgm:pt>
    <dgm:pt modelId="{9123AF59-E320-42C3-A4CB-8CB41D674626}" type="parTrans" cxnId="{0D4766B8-1AA5-4DFB-B8C3-60FF23BBE540}">
      <dgm:prSet/>
      <dgm:spPr/>
      <dgm:t>
        <a:bodyPr/>
        <a:lstStyle/>
        <a:p>
          <a:endParaRPr lang="en-US">
            <a:latin typeface="IBM Plex Sans" panose="020B0503050203000203" pitchFamily="34" charset="0"/>
          </a:endParaRPr>
        </a:p>
      </dgm:t>
    </dgm:pt>
    <dgm:pt modelId="{C6E92994-CE18-44F4-B730-3B1F2EC1FCC4}" type="sibTrans" cxnId="{0D4766B8-1AA5-4DFB-B8C3-60FF23BBE540}">
      <dgm:prSet/>
      <dgm:spPr/>
      <dgm:t>
        <a:bodyPr/>
        <a:lstStyle/>
        <a:p>
          <a:endParaRPr lang="en-US">
            <a:latin typeface="IBM Plex Sans" panose="020B0503050203000203" pitchFamily="34" charset="0"/>
          </a:endParaRPr>
        </a:p>
      </dgm:t>
    </dgm:pt>
    <dgm:pt modelId="{4555F21E-1A01-4BF4-B5F3-3D2D10D77154}">
      <dgm:prSet custT="1"/>
      <dgm:spPr>
        <a:xfrm>
          <a:off x="6035039" y="3677666"/>
          <a:ext cx="3017519" cy="827598"/>
        </a:xfrm>
        <a:prstGeom prst="rect">
          <a:avLst/>
        </a:prstGeom>
        <a:solidFill>
          <a:schemeClr val="accent2">
            <a:lumMod val="20000"/>
            <a:lumOff val="80000"/>
            <a:alpha val="90000"/>
          </a:schemeClr>
        </a:solidFill>
        <a:ln w="15875" cap="flat" cmpd="sng" algn="ctr">
          <a:solidFill>
            <a:srgbClr val="865640">
              <a:alpha val="90000"/>
              <a:tint val="40000"/>
              <a:hueOff val="0"/>
              <a:satOff val="0"/>
              <a:lumOff val="0"/>
              <a:alphaOff val="0"/>
            </a:srgbClr>
          </a:solidFill>
          <a:prstDash val="solid"/>
        </a:ln>
        <a:effectLst/>
      </dgm:spPr>
      <dgm:t>
        <a:bodyPr/>
        <a:lstStyle/>
        <a:p>
          <a:pPr>
            <a:buNone/>
          </a:pPr>
          <a:r>
            <a:rPr lang="en-US" sz="1800" dirty="0">
              <a:solidFill>
                <a:srgbClr val="000000">
                  <a:hueOff val="0"/>
                  <a:satOff val="0"/>
                  <a:lumOff val="0"/>
                  <a:alphaOff val="0"/>
                </a:srgbClr>
              </a:solidFill>
              <a:latin typeface="IBM Plex Sans" panose="020B0503050203000203" pitchFamily="34" charset="0"/>
              <a:ea typeface="+mn-ea"/>
              <a:cs typeface="+mn-cs"/>
            </a:rPr>
            <a:t>Media types (xml, json, html, plain text, and so on)</a:t>
          </a:r>
        </a:p>
      </dgm:t>
    </dgm:pt>
    <dgm:pt modelId="{4513960D-EE5F-411D-84C5-4E5384313DA9}" type="parTrans" cxnId="{166AE403-F2E6-4687-8769-BCDA9A5A7665}">
      <dgm:prSet/>
      <dgm:spPr/>
      <dgm:t>
        <a:bodyPr/>
        <a:lstStyle/>
        <a:p>
          <a:endParaRPr lang="en-US">
            <a:latin typeface="IBM Plex Sans" panose="020B0503050203000203" pitchFamily="34" charset="0"/>
          </a:endParaRPr>
        </a:p>
      </dgm:t>
    </dgm:pt>
    <dgm:pt modelId="{A41AF7C8-DC47-4FC4-B5D3-8FBD1147FDE9}" type="sibTrans" cxnId="{166AE403-F2E6-4687-8769-BCDA9A5A7665}">
      <dgm:prSet/>
      <dgm:spPr/>
      <dgm:t>
        <a:bodyPr/>
        <a:lstStyle/>
        <a:p>
          <a:endParaRPr lang="en-US">
            <a:latin typeface="IBM Plex Sans" panose="020B0503050203000203" pitchFamily="34" charset="0"/>
          </a:endParaRPr>
        </a:p>
      </dgm:t>
    </dgm:pt>
    <dgm:pt modelId="{BD77D359-451B-466C-8C4E-76B7C67B6977}">
      <dgm:prSet/>
      <dgm:spPr>
        <a:xfrm>
          <a:off x="9052560" y="3677666"/>
          <a:ext cx="3017519" cy="827598"/>
        </a:xfrm>
        <a:prstGeom prst="rect">
          <a:avLst/>
        </a:prstGeom>
        <a:solidFill>
          <a:schemeClr val="accent2">
            <a:lumMod val="20000"/>
            <a:lumOff val="80000"/>
            <a:alpha val="90000"/>
          </a:schemeClr>
        </a:solidFill>
        <a:ln w="15875" cap="flat" cmpd="sng" algn="ctr">
          <a:solidFill>
            <a:srgbClr val="865640">
              <a:alpha val="90000"/>
              <a:tint val="40000"/>
              <a:hueOff val="0"/>
              <a:satOff val="0"/>
              <a:lumOff val="0"/>
              <a:alphaOff val="0"/>
            </a:srgbClr>
          </a:solidFill>
          <a:prstDash val="solid"/>
        </a:ln>
        <a:effectLst/>
      </dgm:spPr>
      <dgm:t>
        <a:bodyPr/>
        <a:lstStyle/>
        <a:p>
          <a:pPr>
            <a:buNone/>
          </a:pPr>
          <a:r>
            <a:rPr lang="en-US" dirty="0">
              <a:solidFill>
                <a:srgbClr val="000000">
                  <a:hueOff val="0"/>
                  <a:satOff val="0"/>
                  <a:lumOff val="0"/>
                  <a:alphaOff val="0"/>
                </a:srgbClr>
              </a:solidFill>
              <a:latin typeface="IBM Plex Sans" panose="020B0503050203000203" pitchFamily="34" charset="0"/>
              <a:ea typeface="+mn-ea"/>
              <a:cs typeface="+mn-cs"/>
            </a:rPr>
            <a:t>HTTP Response codes</a:t>
          </a:r>
        </a:p>
      </dgm:t>
    </dgm:pt>
    <dgm:pt modelId="{34D9F20B-9AFA-407B-B7F2-94D31942628F}" type="parTrans" cxnId="{F9B1CA00-F55E-497F-8DBB-AE560FD1C79B}">
      <dgm:prSet/>
      <dgm:spPr/>
      <dgm:t>
        <a:bodyPr/>
        <a:lstStyle/>
        <a:p>
          <a:endParaRPr lang="en-US">
            <a:latin typeface="IBM Plex Sans" panose="020B0503050203000203" pitchFamily="34" charset="0"/>
          </a:endParaRPr>
        </a:p>
      </dgm:t>
    </dgm:pt>
    <dgm:pt modelId="{F2FB884F-4CC7-4D8A-B87A-C4067521E554}" type="sibTrans" cxnId="{F9B1CA00-F55E-497F-8DBB-AE560FD1C79B}">
      <dgm:prSet/>
      <dgm:spPr/>
      <dgm:t>
        <a:bodyPr/>
        <a:lstStyle/>
        <a:p>
          <a:endParaRPr lang="en-US">
            <a:latin typeface="IBM Plex Sans" panose="020B0503050203000203" pitchFamily="34" charset="0"/>
          </a:endParaRPr>
        </a:p>
      </dgm:t>
    </dgm:pt>
    <dgm:pt modelId="{7AA21841-4CA6-4BC6-B6C8-759FB2B2A398}" type="pres">
      <dgm:prSet presAssocID="{E0DF15FC-8F0B-4279-A6C1-5DB3D2F63FA0}" presName="Name0" presStyleCnt="0">
        <dgm:presLayoutVars>
          <dgm:dir/>
          <dgm:animLvl val="lvl"/>
          <dgm:resizeHandles val="exact"/>
        </dgm:presLayoutVars>
      </dgm:prSet>
      <dgm:spPr/>
    </dgm:pt>
    <dgm:pt modelId="{7026987A-45BF-47AE-A316-B9606A7C62EF}" type="pres">
      <dgm:prSet presAssocID="{97EC1AD5-06B6-47B8-AB57-ED0CC1B38B08}" presName="boxAndChildren" presStyleCnt="0"/>
      <dgm:spPr/>
    </dgm:pt>
    <dgm:pt modelId="{A20F669C-1A6A-4756-8221-5100EF04B62E}" type="pres">
      <dgm:prSet presAssocID="{97EC1AD5-06B6-47B8-AB57-ED0CC1B38B08}" presName="parentTextBox" presStyleLbl="node1" presStyleIdx="0" presStyleCnt="2"/>
      <dgm:spPr/>
    </dgm:pt>
    <dgm:pt modelId="{4CC90356-DE83-4A8D-99A0-BB718AAF0F8F}" type="pres">
      <dgm:prSet presAssocID="{97EC1AD5-06B6-47B8-AB57-ED0CC1B38B08}" presName="entireBox" presStyleLbl="node1" presStyleIdx="0" presStyleCnt="2"/>
      <dgm:spPr/>
    </dgm:pt>
    <dgm:pt modelId="{134859DE-CCC3-43A1-969D-91C9D1DF135F}" type="pres">
      <dgm:prSet presAssocID="{97EC1AD5-06B6-47B8-AB57-ED0CC1B38B08}" presName="descendantBox" presStyleCnt="0"/>
      <dgm:spPr/>
    </dgm:pt>
    <dgm:pt modelId="{74FEF00D-CB15-40D5-A8E9-95D5CA60A5A8}" type="pres">
      <dgm:prSet presAssocID="{57DBCFB2-E418-4DAD-90FB-FFEE4ED4689C}" presName="childTextBox" presStyleLbl="fgAccFollowNode1" presStyleIdx="0" presStyleCnt="4">
        <dgm:presLayoutVars>
          <dgm:bulletEnabled val="1"/>
        </dgm:presLayoutVars>
      </dgm:prSet>
      <dgm:spPr/>
    </dgm:pt>
    <dgm:pt modelId="{15D18046-54A0-4515-BFA3-A7391B18D0BC}" type="pres">
      <dgm:prSet presAssocID="{8731D023-73D7-4C1E-87DB-AB1A096ED396}" presName="childTextBox" presStyleLbl="fgAccFollowNode1" presStyleIdx="1" presStyleCnt="4">
        <dgm:presLayoutVars>
          <dgm:bulletEnabled val="1"/>
        </dgm:presLayoutVars>
      </dgm:prSet>
      <dgm:spPr/>
    </dgm:pt>
    <dgm:pt modelId="{E8500C67-063D-4A4B-A664-CE45FC811DE8}" type="pres">
      <dgm:prSet presAssocID="{4555F21E-1A01-4BF4-B5F3-3D2D10D77154}" presName="childTextBox" presStyleLbl="fgAccFollowNode1" presStyleIdx="2" presStyleCnt="4">
        <dgm:presLayoutVars>
          <dgm:bulletEnabled val="1"/>
        </dgm:presLayoutVars>
      </dgm:prSet>
      <dgm:spPr/>
    </dgm:pt>
    <dgm:pt modelId="{037E65D4-8992-47FB-AEC8-EAAC91623FCD}" type="pres">
      <dgm:prSet presAssocID="{BD77D359-451B-466C-8C4E-76B7C67B6977}" presName="childTextBox" presStyleLbl="fgAccFollowNode1" presStyleIdx="3" presStyleCnt="4" custScaleX="97886">
        <dgm:presLayoutVars>
          <dgm:bulletEnabled val="1"/>
        </dgm:presLayoutVars>
      </dgm:prSet>
      <dgm:spPr/>
    </dgm:pt>
    <dgm:pt modelId="{AB668A3C-F039-4194-941A-91469FA2AD92}" type="pres">
      <dgm:prSet presAssocID="{218B94D1-CB2D-4537-9980-0209DD81B851}" presName="sp" presStyleCnt="0"/>
      <dgm:spPr/>
    </dgm:pt>
    <dgm:pt modelId="{5E3C266E-2C17-498E-AD3B-BC6413FB440D}" type="pres">
      <dgm:prSet presAssocID="{6EEDE556-B4C1-4009-8A1D-B7E7EEDCA09E}" presName="arrowAndChildren" presStyleCnt="0"/>
      <dgm:spPr/>
    </dgm:pt>
    <dgm:pt modelId="{108BDDE6-B069-4A3D-B981-E3BD54B77DE8}" type="pres">
      <dgm:prSet presAssocID="{6EEDE556-B4C1-4009-8A1D-B7E7EEDCA09E}" presName="parentTextArrow" presStyleLbl="node1" presStyleIdx="1" presStyleCnt="2"/>
      <dgm:spPr/>
    </dgm:pt>
  </dgm:ptLst>
  <dgm:cxnLst>
    <dgm:cxn modelId="{F9B1CA00-F55E-497F-8DBB-AE560FD1C79B}" srcId="{97EC1AD5-06B6-47B8-AB57-ED0CC1B38B08}" destId="{BD77D359-451B-466C-8C4E-76B7C67B6977}" srcOrd="3" destOrd="0" parTransId="{34D9F20B-9AFA-407B-B7F2-94D31942628F}" sibTransId="{F2FB884F-4CC7-4D8A-B87A-C4067521E554}"/>
    <dgm:cxn modelId="{166AE403-F2E6-4687-8769-BCDA9A5A7665}" srcId="{97EC1AD5-06B6-47B8-AB57-ED0CC1B38B08}" destId="{4555F21E-1A01-4BF4-B5F3-3D2D10D77154}" srcOrd="2" destOrd="0" parTransId="{4513960D-EE5F-411D-84C5-4E5384313DA9}" sibTransId="{A41AF7C8-DC47-4FC4-B5D3-8FBD1147FDE9}"/>
    <dgm:cxn modelId="{12004609-E4A7-4D18-8815-5CD62FD2E45A}" type="presOf" srcId="{4555F21E-1A01-4BF4-B5F3-3D2D10D77154}" destId="{E8500C67-063D-4A4B-A664-CE45FC811DE8}" srcOrd="0" destOrd="0" presId="urn:microsoft.com/office/officeart/2005/8/layout/process4"/>
    <dgm:cxn modelId="{41181517-59DF-4943-8552-348E8BA14CBA}" type="presOf" srcId="{8731D023-73D7-4C1E-87DB-AB1A096ED396}" destId="{15D18046-54A0-4515-BFA3-A7391B18D0BC}" srcOrd="0" destOrd="0" presId="urn:microsoft.com/office/officeart/2005/8/layout/process4"/>
    <dgm:cxn modelId="{EE00BE25-ADEB-4CA7-A488-FB465F4683AC}" type="presOf" srcId="{97EC1AD5-06B6-47B8-AB57-ED0CC1B38B08}" destId="{A20F669C-1A6A-4756-8221-5100EF04B62E}" srcOrd="0" destOrd="0" presId="urn:microsoft.com/office/officeart/2005/8/layout/process4"/>
    <dgm:cxn modelId="{DB11ED2B-3B64-417E-903A-091449365704}" srcId="{E0DF15FC-8F0B-4279-A6C1-5DB3D2F63FA0}" destId="{6EEDE556-B4C1-4009-8A1D-B7E7EEDCA09E}" srcOrd="0" destOrd="0" parTransId="{A912E2F8-DA26-4A33-BA65-BC0725DDAC55}" sibTransId="{218B94D1-CB2D-4537-9980-0209DD81B851}"/>
    <dgm:cxn modelId="{B1B83E2F-2EF0-43F3-9369-2A83E1F5782F}" type="presOf" srcId="{BD77D359-451B-466C-8C4E-76B7C67B6977}" destId="{037E65D4-8992-47FB-AEC8-EAAC91623FCD}" srcOrd="0" destOrd="0" presId="urn:microsoft.com/office/officeart/2005/8/layout/process4"/>
    <dgm:cxn modelId="{699C6D4D-FBEC-449B-96EB-2C0E66591C5B}" type="presOf" srcId="{57DBCFB2-E418-4DAD-90FB-FFEE4ED4689C}" destId="{74FEF00D-CB15-40D5-A8E9-95D5CA60A5A8}" srcOrd="0" destOrd="0" presId="urn:microsoft.com/office/officeart/2005/8/layout/process4"/>
    <dgm:cxn modelId="{7D7F0E55-E262-4AA7-AFA7-9D9E2A0EC611}" type="presOf" srcId="{97EC1AD5-06B6-47B8-AB57-ED0CC1B38B08}" destId="{4CC90356-DE83-4A8D-99A0-BB718AAF0F8F}" srcOrd="1" destOrd="0" presId="urn:microsoft.com/office/officeart/2005/8/layout/process4"/>
    <dgm:cxn modelId="{E3CBA759-EC37-408E-BCC7-6121C7EB7F27}" srcId="{97EC1AD5-06B6-47B8-AB57-ED0CC1B38B08}" destId="{57DBCFB2-E418-4DAD-90FB-FFEE4ED4689C}" srcOrd="0" destOrd="0" parTransId="{A4FB1891-DB23-4CC8-AB0D-9EEBD55F0F5C}" sibTransId="{83A91353-E25F-445F-9F43-9099E17AAA9F}"/>
    <dgm:cxn modelId="{B7493E84-5633-45B5-9727-38A8AE8774AA}" type="presOf" srcId="{6EEDE556-B4C1-4009-8A1D-B7E7EEDCA09E}" destId="{108BDDE6-B069-4A3D-B981-E3BD54B77DE8}" srcOrd="0" destOrd="0" presId="urn:microsoft.com/office/officeart/2005/8/layout/process4"/>
    <dgm:cxn modelId="{D26D9D8E-23E5-4A81-8B13-F7D51FD5B863}" srcId="{E0DF15FC-8F0B-4279-A6C1-5DB3D2F63FA0}" destId="{97EC1AD5-06B6-47B8-AB57-ED0CC1B38B08}" srcOrd="1" destOrd="0" parTransId="{A88A8712-8E30-45FA-98EF-A0E4B3ABAA34}" sibTransId="{A0E7434A-4982-43D9-B27A-B7B4410E4CB2}"/>
    <dgm:cxn modelId="{0D4766B8-1AA5-4DFB-B8C3-60FF23BBE540}" srcId="{97EC1AD5-06B6-47B8-AB57-ED0CC1B38B08}" destId="{8731D023-73D7-4C1E-87DB-AB1A096ED396}" srcOrd="1" destOrd="0" parTransId="{9123AF59-E320-42C3-A4CB-8CB41D674626}" sibTransId="{C6E92994-CE18-44F4-B730-3B1F2EC1FCC4}"/>
    <dgm:cxn modelId="{670D1FE2-F030-42AF-92F5-806F0A51C7A4}" type="presOf" srcId="{E0DF15FC-8F0B-4279-A6C1-5DB3D2F63FA0}" destId="{7AA21841-4CA6-4BC6-B6C8-759FB2B2A398}" srcOrd="0" destOrd="0" presId="urn:microsoft.com/office/officeart/2005/8/layout/process4"/>
    <dgm:cxn modelId="{CC65F3BC-8018-4546-BFE4-CF5879C7AE20}" type="presParOf" srcId="{7AA21841-4CA6-4BC6-B6C8-759FB2B2A398}" destId="{7026987A-45BF-47AE-A316-B9606A7C62EF}" srcOrd="0" destOrd="0" presId="urn:microsoft.com/office/officeart/2005/8/layout/process4"/>
    <dgm:cxn modelId="{44F0B6C4-1FD0-42D2-A0DE-CD7FBF6075DA}" type="presParOf" srcId="{7026987A-45BF-47AE-A316-B9606A7C62EF}" destId="{A20F669C-1A6A-4756-8221-5100EF04B62E}" srcOrd="0" destOrd="0" presId="urn:microsoft.com/office/officeart/2005/8/layout/process4"/>
    <dgm:cxn modelId="{9CC0B152-748A-43EC-98A2-588FC89CCC3F}" type="presParOf" srcId="{7026987A-45BF-47AE-A316-B9606A7C62EF}" destId="{4CC90356-DE83-4A8D-99A0-BB718AAF0F8F}" srcOrd="1" destOrd="0" presId="urn:microsoft.com/office/officeart/2005/8/layout/process4"/>
    <dgm:cxn modelId="{11677CA7-6983-4E62-9CFC-941C1565CE1F}" type="presParOf" srcId="{7026987A-45BF-47AE-A316-B9606A7C62EF}" destId="{134859DE-CCC3-43A1-969D-91C9D1DF135F}" srcOrd="2" destOrd="0" presId="urn:microsoft.com/office/officeart/2005/8/layout/process4"/>
    <dgm:cxn modelId="{E6E96845-BA9A-4470-A156-61026E4D1E00}" type="presParOf" srcId="{134859DE-CCC3-43A1-969D-91C9D1DF135F}" destId="{74FEF00D-CB15-40D5-A8E9-95D5CA60A5A8}" srcOrd="0" destOrd="0" presId="urn:microsoft.com/office/officeart/2005/8/layout/process4"/>
    <dgm:cxn modelId="{3F1295C7-F3BD-4CEA-8E3B-29BF0204A4F5}" type="presParOf" srcId="{134859DE-CCC3-43A1-969D-91C9D1DF135F}" destId="{15D18046-54A0-4515-BFA3-A7391B18D0BC}" srcOrd="1" destOrd="0" presId="urn:microsoft.com/office/officeart/2005/8/layout/process4"/>
    <dgm:cxn modelId="{21340F25-35E7-4CD1-8EBA-03EA5CFC1987}" type="presParOf" srcId="{134859DE-CCC3-43A1-969D-91C9D1DF135F}" destId="{E8500C67-063D-4A4B-A664-CE45FC811DE8}" srcOrd="2" destOrd="0" presId="urn:microsoft.com/office/officeart/2005/8/layout/process4"/>
    <dgm:cxn modelId="{1337901F-6761-4B08-8F02-BF31EFECC645}" type="presParOf" srcId="{134859DE-CCC3-43A1-969D-91C9D1DF135F}" destId="{037E65D4-8992-47FB-AEC8-EAAC91623FCD}" srcOrd="3" destOrd="0" presId="urn:microsoft.com/office/officeart/2005/8/layout/process4"/>
    <dgm:cxn modelId="{B4E72BC4-A9ED-4E2F-AC0D-9240ABFFF069}" type="presParOf" srcId="{7AA21841-4CA6-4BC6-B6C8-759FB2B2A398}" destId="{AB668A3C-F039-4194-941A-91469FA2AD92}" srcOrd="1" destOrd="0" presId="urn:microsoft.com/office/officeart/2005/8/layout/process4"/>
    <dgm:cxn modelId="{D9A4F1C0-7186-4748-9692-85400E79D89D}" type="presParOf" srcId="{7AA21841-4CA6-4BC6-B6C8-759FB2B2A398}" destId="{5E3C266E-2C17-498E-AD3B-BC6413FB440D}" srcOrd="2" destOrd="0" presId="urn:microsoft.com/office/officeart/2005/8/layout/process4"/>
    <dgm:cxn modelId="{8506B551-4425-4C78-A9C9-7F9533DB84AA}" type="presParOf" srcId="{5E3C266E-2C17-498E-AD3B-BC6413FB440D}" destId="{108BDDE6-B069-4A3D-B981-E3BD54B77DE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BD213D-8074-4F43-B112-2262144B409E}"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382168A8-1731-4428-9169-03932C5F4F34}">
      <dgm:prSet custT="1"/>
      <dgm:spPr/>
      <dgm:t>
        <a:bodyPr anchor="ctr"/>
        <a:lstStyle/>
        <a:p>
          <a:r>
            <a:rPr lang="en-US" sz="1300" dirty="0">
              <a:latin typeface="IBM Plex Sans" panose="020B0503050203000203" pitchFamily="34" charset="0"/>
            </a:rPr>
            <a:t>@Path annotations may be supplied to customize the request URI of resource.</a:t>
          </a:r>
        </a:p>
      </dgm:t>
    </dgm:pt>
    <dgm:pt modelId="{6D85179B-6710-4458-BBFC-B9580DAC2B34}" type="parTrans" cxnId="{F5BC5690-DAC8-4827-84FB-F7FE57043EDE}">
      <dgm:prSet/>
      <dgm:spPr/>
      <dgm:t>
        <a:bodyPr/>
        <a:lstStyle/>
        <a:p>
          <a:endParaRPr lang="en-US" sz="1300">
            <a:latin typeface="IBM Plex Sans" panose="020B0503050203000203" pitchFamily="34" charset="0"/>
          </a:endParaRPr>
        </a:p>
      </dgm:t>
    </dgm:pt>
    <dgm:pt modelId="{BD1976FA-27AF-4699-9A96-B77AC9E4038D}" type="sibTrans" cxnId="{F5BC5690-DAC8-4827-84FB-F7FE57043EDE}">
      <dgm:prSet/>
      <dgm:spPr/>
      <dgm:t>
        <a:bodyPr/>
        <a:lstStyle/>
        <a:p>
          <a:endParaRPr lang="en-US" sz="1300">
            <a:latin typeface="IBM Plex Sans" panose="020B0503050203000203" pitchFamily="34" charset="0"/>
          </a:endParaRPr>
        </a:p>
      </dgm:t>
    </dgm:pt>
    <dgm:pt modelId="{D8AA1F91-E3E5-4F7D-B80E-48E500CDDFE7}">
      <dgm:prSet custT="1"/>
      <dgm:spPr/>
      <dgm:t>
        <a:bodyPr anchor="ctr"/>
        <a:lstStyle/>
        <a:p>
          <a:r>
            <a:rPr lang="en-US" sz="1300" dirty="0">
              <a:latin typeface="IBM Plex Sans" panose="020B0503050203000203" pitchFamily="34" charset="0"/>
            </a:rPr>
            <a:t>@Path on a class defines the base relative path for all resources supplied by that class.</a:t>
          </a:r>
        </a:p>
      </dgm:t>
    </dgm:pt>
    <dgm:pt modelId="{179B726A-3EAA-4541-91C9-078A789ACFB2}" type="parTrans" cxnId="{F8A69C5A-BCBD-4F10-8E6A-EDC9D7202351}">
      <dgm:prSet/>
      <dgm:spPr/>
      <dgm:t>
        <a:bodyPr/>
        <a:lstStyle/>
        <a:p>
          <a:endParaRPr lang="en-US" sz="1300">
            <a:latin typeface="IBM Plex Sans" panose="020B0503050203000203" pitchFamily="34" charset="0"/>
          </a:endParaRPr>
        </a:p>
      </dgm:t>
    </dgm:pt>
    <dgm:pt modelId="{8FE04B14-4D0E-4911-A91A-151CF247C88F}" type="sibTrans" cxnId="{F8A69C5A-BCBD-4F10-8E6A-EDC9D7202351}">
      <dgm:prSet/>
      <dgm:spPr/>
      <dgm:t>
        <a:bodyPr/>
        <a:lstStyle/>
        <a:p>
          <a:endParaRPr lang="en-US" sz="1300">
            <a:latin typeface="IBM Plex Sans" panose="020B0503050203000203" pitchFamily="34" charset="0"/>
          </a:endParaRPr>
        </a:p>
      </dgm:t>
    </dgm:pt>
    <dgm:pt modelId="{27D73226-6E90-4161-B702-D41097648A4F}">
      <dgm:prSet custT="1"/>
      <dgm:spPr/>
      <dgm:t>
        <a:bodyPr anchor="ctr"/>
        <a:lstStyle/>
        <a:p>
          <a:r>
            <a:rPr lang="en-US" sz="1300" dirty="0">
              <a:latin typeface="IBM Plex Sans" panose="020B0503050203000203" pitchFamily="34" charset="0"/>
            </a:rPr>
            <a:t>@Path on a Java class method defines the relative path for the resource bound to that method.</a:t>
          </a:r>
        </a:p>
      </dgm:t>
    </dgm:pt>
    <dgm:pt modelId="{290FE51C-A0E8-40C5-8575-CC37868FA5E1}" type="parTrans" cxnId="{C68F07AB-6652-4808-892F-2E1DE1F84501}">
      <dgm:prSet/>
      <dgm:spPr/>
      <dgm:t>
        <a:bodyPr/>
        <a:lstStyle/>
        <a:p>
          <a:endParaRPr lang="en-US" sz="1300">
            <a:latin typeface="IBM Plex Sans" panose="020B0503050203000203" pitchFamily="34" charset="0"/>
          </a:endParaRPr>
        </a:p>
      </dgm:t>
    </dgm:pt>
    <dgm:pt modelId="{F9219F10-F95D-4A81-8C3A-03B2D9C5044A}" type="sibTrans" cxnId="{C68F07AB-6652-4808-892F-2E1DE1F84501}">
      <dgm:prSet/>
      <dgm:spPr/>
      <dgm:t>
        <a:bodyPr/>
        <a:lstStyle/>
        <a:p>
          <a:endParaRPr lang="en-US" sz="1300">
            <a:latin typeface="IBM Plex Sans" panose="020B0503050203000203" pitchFamily="34" charset="0"/>
          </a:endParaRPr>
        </a:p>
      </dgm:t>
    </dgm:pt>
    <dgm:pt modelId="{0859107B-53FA-4245-8B1E-531F0C4E77EC}">
      <dgm:prSet custT="1"/>
      <dgm:spPr/>
      <dgm:t>
        <a:bodyPr anchor="ctr"/>
        <a:lstStyle/>
        <a:p>
          <a:r>
            <a:rPr lang="en-US" sz="1300" dirty="0">
              <a:latin typeface="IBM Plex Sans" panose="020B0503050203000203" pitchFamily="34" charset="0"/>
            </a:rPr>
            <a:t>@Path on a method is relative to any @Path on the class.</a:t>
          </a:r>
        </a:p>
      </dgm:t>
    </dgm:pt>
    <dgm:pt modelId="{76FBE353-841E-4C90-9817-044363633D5F}" type="parTrans" cxnId="{84C6EBCC-CA62-4628-9040-2F06D6163722}">
      <dgm:prSet/>
      <dgm:spPr/>
      <dgm:t>
        <a:bodyPr/>
        <a:lstStyle/>
        <a:p>
          <a:endParaRPr lang="en-US" sz="1300">
            <a:latin typeface="IBM Plex Sans" panose="020B0503050203000203" pitchFamily="34" charset="0"/>
          </a:endParaRPr>
        </a:p>
      </dgm:t>
    </dgm:pt>
    <dgm:pt modelId="{E3645820-F848-4BFB-BB22-FA7DB8DAFA22}" type="sibTrans" cxnId="{84C6EBCC-CA62-4628-9040-2F06D6163722}">
      <dgm:prSet/>
      <dgm:spPr/>
      <dgm:t>
        <a:bodyPr/>
        <a:lstStyle/>
        <a:p>
          <a:endParaRPr lang="en-US" sz="1300">
            <a:latin typeface="IBM Plex Sans" panose="020B0503050203000203" pitchFamily="34" charset="0"/>
          </a:endParaRPr>
        </a:p>
      </dgm:t>
    </dgm:pt>
    <dgm:pt modelId="{99D2338E-B309-42C3-AA1B-5903FFBF3C3F}">
      <dgm:prSet custT="1"/>
      <dgm:spPr/>
      <dgm:t>
        <a:bodyPr anchor="ctr"/>
        <a:lstStyle/>
        <a:p>
          <a:r>
            <a:rPr lang="en-US" sz="1300" dirty="0">
              <a:latin typeface="IBM Plex Sans" panose="020B0503050203000203" pitchFamily="34" charset="0"/>
            </a:rPr>
            <a:t>In the absence of @Path on the class or method, the resource is defined to reside at the root of the service.</a:t>
          </a:r>
        </a:p>
      </dgm:t>
    </dgm:pt>
    <dgm:pt modelId="{370B92AD-1282-4B67-B5EB-36B754387662}" type="parTrans" cxnId="{ED184E9F-AC5B-4E4D-AC79-D72B67E82E36}">
      <dgm:prSet/>
      <dgm:spPr/>
      <dgm:t>
        <a:bodyPr/>
        <a:lstStyle/>
        <a:p>
          <a:endParaRPr lang="en-US" sz="1300">
            <a:latin typeface="IBM Plex Sans" panose="020B0503050203000203" pitchFamily="34" charset="0"/>
          </a:endParaRPr>
        </a:p>
      </dgm:t>
    </dgm:pt>
    <dgm:pt modelId="{C7E7887A-1848-4A73-ADFE-5561973B7A3E}" type="sibTrans" cxnId="{ED184E9F-AC5B-4E4D-AC79-D72B67E82E36}">
      <dgm:prSet/>
      <dgm:spPr/>
      <dgm:t>
        <a:bodyPr/>
        <a:lstStyle/>
        <a:p>
          <a:endParaRPr lang="en-US" sz="1300">
            <a:latin typeface="IBM Plex Sans" panose="020B0503050203000203" pitchFamily="34" charset="0"/>
          </a:endParaRPr>
        </a:p>
      </dgm:t>
    </dgm:pt>
    <dgm:pt modelId="{A4263CF3-1B98-4D84-AEF6-C404544E8C4F}">
      <dgm:prSet custT="1"/>
      <dgm:spPr/>
      <dgm:t>
        <a:bodyPr anchor="ctr"/>
        <a:lstStyle/>
        <a:p>
          <a:r>
            <a:rPr lang="en-US" sz="1300" dirty="0">
              <a:latin typeface="IBM Plex Sans" panose="020B0503050203000203" pitchFamily="34" charset="0"/>
            </a:rPr>
            <a:t>A leading forward slash (/) is unnecessary as the path is always relative.</a:t>
          </a:r>
        </a:p>
      </dgm:t>
    </dgm:pt>
    <dgm:pt modelId="{2F2FE0C3-29FA-4991-BBDF-764131008B88}" type="parTrans" cxnId="{0A0C9036-7D49-4E4A-B143-F30D8F23575F}">
      <dgm:prSet/>
      <dgm:spPr/>
      <dgm:t>
        <a:bodyPr/>
        <a:lstStyle/>
        <a:p>
          <a:endParaRPr lang="en-US" sz="1300">
            <a:latin typeface="IBM Plex Sans" panose="020B0503050203000203" pitchFamily="34" charset="0"/>
          </a:endParaRPr>
        </a:p>
      </dgm:t>
    </dgm:pt>
    <dgm:pt modelId="{0FE30204-0169-4E88-B1E5-C0157C43747F}" type="sibTrans" cxnId="{0A0C9036-7D49-4E4A-B143-F30D8F23575F}">
      <dgm:prSet/>
      <dgm:spPr/>
      <dgm:t>
        <a:bodyPr/>
        <a:lstStyle/>
        <a:p>
          <a:endParaRPr lang="en-US" sz="1300">
            <a:latin typeface="IBM Plex Sans" panose="020B0503050203000203" pitchFamily="34" charset="0"/>
          </a:endParaRPr>
        </a:p>
      </dgm:t>
    </dgm:pt>
    <dgm:pt modelId="{CF6644BD-75E9-47E1-A1DD-835F8F92D0F4}">
      <dgm:prSet custT="1"/>
      <dgm:spPr/>
      <dgm:t>
        <a:bodyPr anchor="ctr"/>
        <a:lstStyle/>
        <a:p>
          <a:r>
            <a:rPr lang="en-US" sz="1300" dirty="0">
              <a:latin typeface="IBM Plex Sans" panose="020B0503050203000203" pitchFamily="34" charset="0"/>
            </a:rPr>
            <a:t>The @Path annotation supports the use of template parameters in the form:</a:t>
          </a:r>
        </a:p>
        <a:p>
          <a:r>
            <a:rPr lang="en-US" sz="1300" dirty="0">
              <a:latin typeface="Courier New" panose="02070309020205020404" pitchFamily="49" charset="0"/>
              <a:cs typeface="Courier New" panose="02070309020205020404" pitchFamily="49" charset="0"/>
            </a:rPr>
            <a:t>{ name : regex }</a:t>
          </a:r>
        </a:p>
      </dgm:t>
    </dgm:pt>
    <dgm:pt modelId="{66C4F116-0C46-4E1A-BAC7-20565D04D807}" type="parTrans" cxnId="{C79B554B-DB1D-4E58-9ED4-071F5EC49FC6}">
      <dgm:prSet/>
      <dgm:spPr/>
      <dgm:t>
        <a:bodyPr/>
        <a:lstStyle/>
        <a:p>
          <a:endParaRPr lang="en-US" sz="1300">
            <a:latin typeface="IBM Plex Sans" panose="020B0503050203000203" pitchFamily="34" charset="0"/>
          </a:endParaRPr>
        </a:p>
      </dgm:t>
    </dgm:pt>
    <dgm:pt modelId="{EAE58C2E-85AD-459E-8509-006344F07264}" type="sibTrans" cxnId="{C79B554B-DB1D-4E58-9ED4-071F5EC49FC6}">
      <dgm:prSet/>
      <dgm:spPr/>
      <dgm:t>
        <a:bodyPr/>
        <a:lstStyle/>
        <a:p>
          <a:endParaRPr lang="en-US" sz="1300">
            <a:latin typeface="IBM Plex Sans" panose="020B0503050203000203" pitchFamily="34" charset="0"/>
          </a:endParaRPr>
        </a:p>
      </dgm:t>
    </dgm:pt>
    <dgm:pt modelId="{8F4A2DDE-027F-4CCC-BA7F-4DE892581020}">
      <dgm:prSet custT="1"/>
      <dgm:spPr/>
      <dgm:t>
        <a:bodyPr anchor="ctr"/>
        <a:lstStyle/>
        <a:p>
          <a:r>
            <a:rPr lang="en-US" sz="1300" dirty="0">
              <a:latin typeface="IBM Plex Sans" panose="020B0503050203000203" pitchFamily="34" charset="0"/>
            </a:rPr>
            <a:t>The template parameter name is required.</a:t>
          </a:r>
        </a:p>
      </dgm:t>
    </dgm:pt>
    <dgm:pt modelId="{F207AF19-7CAA-4C5C-A9F6-F01DB512B8CB}" type="parTrans" cxnId="{2E2A11A2-D43D-473D-A5A9-803B46C630F7}">
      <dgm:prSet/>
      <dgm:spPr/>
      <dgm:t>
        <a:bodyPr/>
        <a:lstStyle/>
        <a:p>
          <a:endParaRPr lang="en-US" sz="1300">
            <a:latin typeface="IBM Plex Sans" panose="020B0503050203000203" pitchFamily="34" charset="0"/>
          </a:endParaRPr>
        </a:p>
      </dgm:t>
    </dgm:pt>
    <dgm:pt modelId="{7E52AFC6-C805-418A-A887-CD017DBE70A2}" type="sibTrans" cxnId="{2E2A11A2-D43D-473D-A5A9-803B46C630F7}">
      <dgm:prSet/>
      <dgm:spPr/>
      <dgm:t>
        <a:bodyPr/>
        <a:lstStyle/>
        <a:p>
          <a:endParaRPr lang="en-US" sz="1300">
            <a:latin typeface="IBM Plex Sans" panose="020B0503050203000203" pitchFamily="34" charset="0"/>
          </a:endParaRPr>
        </a:p>
      </dgm:t>
    </dgm:pt>
    <dgm:pt modelId="{19838CDE-A5F5-4F75-A498-1969C73F71FD}">
      <dgm:prSet custT="1"/>
      <dgm:spPr/>
      <dgm:t>
        <a:bodyPr anchor="ctr"/>
        <a:lstStyle/>
        <a:p>
          <a:r>
            <a:rPr lang="en-US" sz="1300" dirty="0">
              <a:latin typeface="IBM Plex Sans" panose="020B0503050203000203" pitchFamily="34" charset="0"/>
            </a:rPr>
            <a:t>The colon (</a:t>
          </a:r>
          <a:r>
            <a:rPr lang="en-US" sz="1300" dirty="0">
              <a:latin typeface="IBM Plex Sans" panose="020B0503050203000203" pitchFamily="34" charset="0"/>
              <a:sym typeface="Wingdings" pitchFamily="2" charset="2"/>
            </a:rPr>
            <a:t>:) followed by a </a:t>
          </a:r>
          <a:r>
            <a:rPr lang="en-US" sz="1300" dirty="0">
              <a:latin typeface="IBM Plex Sans" panose="020B0503050203000203" pitchFamily="34" charset="0"/>
            </a:rPr>
            <a:t>regular expression is optional and will default to the pattern:</a:t>
          </a:r>
        </a:p>
        <a:p>
          <a:r>
            <a:rPr lang="en-US" sz="1300" dirty="0">
              <a:latin typeface="Courier New" panose="02070309020205020404" pitchFamily="49" charset="0"/>
              <a:cs typeface="Courier New" panose="02070309020205020404" pitchFamily="49" charset="0"/>
            </a:rPr>
            <a:t>[^/]+</a:t>
          </a:r>
        </a:p>
      </dgm:t>
    </dgm:pt>
    <dgm:pt modelId="{85905B65-A456-47F6-B729-5976A5EAA85B}" type="parTrans" cxnId="{C0661803-0624-494C-96A3-DA4A4A2EDAEA}">
      <dgm:prSet/>
      <dgm:spPr/>
      <dgm:t>
        <a:bodyPr/>
        <a:lstStyle/>
        <a:p>
          <a:endParaRPr lang="en-US" sz="1300">
            <a:latin typeface="IBM Plex Sans" panose="020B0503050203000203" pitchFamily="34" charset="0"/>
          </a:endParaRPr>
        </a:p>
      </dgm:t>
    </dgm:pt>
    <dgm:pt modelId="{333DBE67-9325-4182-9479-FE2965CB1AEC}" type="sibTrans" cxnId="{C0661803-0624-494C-96A3-DA4A4A2EDAEA}">
      <dgm:prSet/>
      <dgm:spPr/>
      <dgm:t>
        <a:bodyPr/>
        <a:lstStyle/>
        <a:p>
          <a:endParaRPr lang="en-US" sz="1300">
            <a:latin typeface="IBM Plex Sans" panose="020B0503050203000203" pitchFamily="34" charset="0"/>
          </a:endParaRPr>
        </a:p>
      </dgm:t>
    </dgm:pt>
    <dgm:pt modelId="{10509C31-7913-4F41-BCD9-4C87FC16E533}">
      <dgm:prSet custT="1"/>
      <dgm:spPr/>
      <dgm:t>
        <a:bodyPr anchor="ctr"/>
        <a:lstStyle/>
        <a:p>
          <a:r>
            <a:rPr lang="en-US" sz="1300" dirty="0">
              <a:latin typeface="IBM Plex Sans" panose="020B0503050203000203" pitchFamily="34" charset="0"/>
            </a:rPr>
            <a:t>Multiple template parameters may be defined in a single @Path.</a:t>
          </a:r>
        </a:p>
      </dgm:t>
    </dgm:pt>
    <dgm:pt modelId="{CA0A40B9-0346-4F60-9EB7-2BF46365CA4C}" type="parTrans" cxnId="{F0E88F60-91BD-4F63-8B7B-83AF626A7C2D}">
      <dgm:prSet/>
      <dgm:spPr/>
      <dgm:t>
        <a:bodyPr/>
        <a:lstStyle/>
        <a:p>
          <a:endParaRPr lang="en-US" sz="1300">
            <a:latin typeface="IBM Plex Sans" panose="020B0503050203000203" pitchFamily="34" charset="0"/>
          </a:endParaRPr>
        </a:p>
      </dgm:t>
    </dgm:pt>
    <dgm:pt modelId="{62B7115B-26DE-4719-ABFF-A720D901AB46}" type="sibTrans" cxnId="{F0E88F60-91BD-4F63-8B7B-83AF626A7C2D}">
      <dgm:prSet/>
      <dgm:spPr/>
      <dgm:t>
        <a:bodyPr/>
        <a:lstStyle/>
        <a:p>
          <a:endParaRPr lang="en-US" sz="1300">
            <a:latin typeface="IBM Plex Sans" panose="020B0503050203000203" pitchFamily="34" charset="0"/>
          </a:endParaRPr>
        </a:p>
      </dgm:t>
    </dgm:pt>
    <dgm:pt modelId="{772F339A-7BB7-4A04-90D9-02E3748D6553}">
      <dgm:prSet custT="1"/>
      <dgm:spPr/>
      <dgm:t>
        <a:bodyPr anchor="ctr"/>
        <a:lstStyle/>
        <a:p>
          <a:r>
            <a:rPr lang="en-US" sz="1300" dirty="0">
              <a:latin typeface="IBM Plex Sans" panose="020B0503050203000203" pitchFamily="34" charset="0"/>
            </a:rPr>
            <a:t>Template parameter values will be injected into method parameters annotated with @</a:t>
          </a:r>
          <a:r>
            <a:rPr lang="en-US" sz="1300" dirty="0" err="1">
              <a:latin typeface="IBM Plex Sans" panose="020B0503050203000203" pitchFamily="34" charset="0"/>
            </a:rPr>
            <a:t>PathParam</a:t>
          </a:r>
          <a:r>
            <a:rPr lang="en-US" sz="1300" dirty="0">
              <a:latin typeface="IBM Plex Sans" panose="020B0503050203000203" pitchFamily="34" charset="0"/>
            </a:rPr>
            <a:t>.</a:t>
          </a:r>
        </a:p>
      </dgm:t>
    </dgm:pt>
    <dgm:pt modelId="{03955EF0-5B25-4046-B2CD-049592D493E9}" type="parTrans" cxnId="{02AC9F0F-30D6-42AA-8F70-540A8C59B5F2}">
      <dgm:prSet/>
      <dgm:spPr/>
      <dgm:t>
        <a:bodyPr/>
        <a:lstStyle/>
        <a:p>
          <a:endParaRPr lang="en-US" sz="1300">
            <a:latin typeface="IBM Plex Sans" panose="020B0503050203000203" pitchFamily="34" charset="0"/>
          </a:endParaRPr>
        </a:p>
      </dgm:t>
    </dgm:pt>
    <dgm:pt modelId="{8545E35A-DEDA-472F-B0EE-1A9C7C80532C}" type="sibTrans" cxnId="{02AC9F0F-30D6-42AA-8F70-540A8C59B5F2}">
      <dgm:prSet/>
      <dgm:spPr/>
      <dgm:t>
        <a:bodyPr/>
        <a:lstStyle/>
        <a:p>
          <a:endParaRPr lang="en-US" sz="1300">
            <a:latin typeface="IBM Plex Sans" panose="020B0503050203000203" pitchFamily="34" charset="0"/>
          </a:endParaRPr>
        </a:p>
      </dgm:t>
    </dgm:pt>
    <dgm:pt modelId="{4B148EBA-987F-42FC-9465-B9BA2D7E9088}" type="pres">
      <dgm:prSet presAssocID="{2BBD213D-8074-4F43-B112-2262144B409E}" presName="vert0" presStyleCnt="0">
        <dgm:presLayoutVars>
          <dgm:dir/>
          <dgm:animOne val="branch"/>
          <dgm:animLvl val="lvl"/>
        </dgm:presLayoutVars>
      </dgm:prSet>
      <dgm:spPr/>
    </dgm:pt>
    <dgm:pt modelId="{2F8FC947-1FF7-407B-8D55-B1A5E2058E4A}" type="pres">
      <dgm:prSet presAssocID="{382168A8-1731-4428-9169-03932C5F4F34}" presName="thickLine" presStyleLbl="alignNode1" presStyleIdx="0" presStyleCnt="11"/>
      <dgm:spPr/>
    </dgm:pt>
    <dgm:pt modelId="{A071FB53-2FAD-49B9-BD01-8E9EE30B5723}" type="pres">
      <dgm:prSet presAssocID="{382168A8-1731-4428-9169-03932C5F4F34}" presName="horz1" presStyleCnt="0"/>
      <dgm:spPr/>
    </dgm:pt>
    <dgm:pt modelId="{0CE090DE-3F3E-4562-A579-6720EAA5FFFF}" type="pres">
      <dgm:prSet presAssocID="{382168A8-1731-4428-9169-03932C5F4F34}" presName="tx1" presStyleLbl="revTx" presStyleIdx="0" presStyleCnt="11"/>
      <dgm:spPr/>
    </dgm:pt>
    <dgm:pt modelId="{98E6434A-9F43-439E-88DE-9D8103BD9DD0}" type="pres">
      <dgm:prSet presAssocID="{382168A8-1731-4428-9169-03932C5F4F34}" presName="vert1" presStyleCnt="0"/>
      <dgm:spPr/>
    </dgm:pt>
    <dgm:pt modelId="{7C00FAB3-C29B-4497-8EC6-4C62B1582A24}" type="pres">
      <dgm:prSet presAssocID="{D8AA1F91-E3E5-4F7D-B80E-48E500CDDFE7}" presName="thickLine" presStyleLbl="alignNode1" presStyleIdx="1" presStyleCnt="11"/>
      <dgm:spPr/>
    </dgm:pt>
    <dgm:pt modelId="{B0DA47B0-5A7F-46F6-BEF4-38CB22EBA61B}" type="pres">
      <dgm:prSet presAssocID="{D8AA1F91-E3E5-4F7D-B80E-48E500CDDFE7}" presName="horz1" presStyleCnt="0"/>
      <dgm:spPr/>
    </dgm:pt>
    <dgm:pt modelId="{B9EF0958-D98A-4A1E-97D4-29900CB818C7}" type="pres">
      <dgm:prSet presAssocID="{D8AA1F91-E3E5-4F7D-B80E-48E500CDDFE7}" presName="tx1" presStyleLbl="revTx" presStyleIdx="1" presStyleCnt="11"/>
      <dgm:spPr/>
    </dgm:pt>
    <dgm:pt modelId="{930173D9-C28C-4086-942B-9DC878E0280B}" type="pres">
      <dgm:prSet presAssocID="{D8AA1F91-E3E5-4F7D-B80E-48E500CDDFE7}" presName="vert1" presStyleCnt="0"/>
      <dgm:spPr/>
    </dgm:pt>
    <dgm:pt modelId="{558569B4-86CE-45EB-B659-F02965CEAFF7}" type="pres">
      <dgm:prSet presAssocID="{27D73226-6E90-4161-B702-D41097648A4F}" presName="thickLine" presStyleLbl="alignNode1" presStyleIdx="2" presStyleCnt="11"/>
      <dgm:spPr/>
    </dgm:pt>
    <dgm:pt modelId="{E858C8BB-84DF-4F35-9DFC-1845BEFA2043}" type="pres">
      <dgm:prSet presAssocID="{27D73226-6E90-4161-B702-D41097648A4F}" presName="horz1" presStyleCnt="0"/>
      <dgm:spPr/>
    </dgm:pt>
    <dgm:pt modelId="{476F913E-E55A-435F-9CE9-257D782CE872}" type="pres">
      <dgm:prSet presAssocID="{27D73226-6E90-4161-B702-D41097648A4F}" presName="tx1" presStyleLbl="revTx" presStyleIdx="2" presStyleCnt="11"/>
      <dgm:spPr/>
    </dgm:pt>
    <dgm:pt modelId="{9AB5A570-7976-4443-B02B-67D6436E9B6D}" type="pres">
      <dgm:prSet presAssocID="{27D73226-6E90-4161-B702-D41097648A4F}" presName="vert1" presStyleCnt="0"/>
      <dgm:spPr/>
    </dgm:pt>
    <dgm:pt modelId="{FDD7FF5B-F54F-40C1-A90E-045CB4F193CE}" type="pres">
      <dgm:prSet presAssocID="{0859107B-53FA-4245-8B1E-531F0C4E77EC}" presName="thickLine" presStyleLbl="alignNode1" presStyleIdx="3" presStyleCnt="11"/>
      <dgm:spPr/>
    </dgm:pt>
    <dgm:pt modelId="{E6587F5F-725B-4946-B8AC-56AA96D00EC2}" type="pres">
      <dgm:prSet presAssocID="{0859107B-53FA-4245-8B1E-531F0C4E77EC}" presName="horz1" presStyleCnt="0"/>
      <dgm:spPr/>
    </dgm:pt>
    <dgm:pt modelId="{E7D736C7-28D0-43E3-B1C8-80028AA1DFF8}" type="pres">
      <dgm:prSet presAssocID="{0859107B-53FA-4245-8B1E-531F0C4E77EC}" presName="tx1" presStyleLbl="revTx" presStyleIdx="3" presStyleCnt="11"/>
      <dgm:spPr/>
    </dgm:pt>
    <dgm:pt modelId="{4E67F8BD-1EFE-4279-8DA0-0419DFA55A93}" type="pres">
      <dgm:prSet presAssocID="{0859107B-53FA-4245-8B1E-531F0C4E77EC}" presName="vert1" presStyleCnt="0"/>
      <dgm:spPr/>
    </dgm:pt>
    <dgm:pt modelId="{BDCE161B-F2DE-426B-96BE-AE0D643D4C2A}" type="pres">
      <dgm:prSet presAssocID="{99D2338E-B309-42C3-AA1B-5903FFBF3C3F}" presName="thickLine" presStyleLbl="alignNode1" presStyleIdx="4" presStyleCnt="11"/>
      <dgm:spPr/>
    </dgm:pt>
    <dgm:pt modelId="{219CEC90-3F66-4CF6-B635-5204AC992ED2}" type="pres">
      <dgm:prSet presAssocID="{99D2338E-B309-42C3-AA1B-5903FFBF3C3F}" presName="horz1" presStyleCnt="0"/>
      <dgm:spPr/>
    </dgm:pt>
    <dgm:pt modelId="{7D5CA3F1-03DD-4040-B035-79B605A948F1}" type="pres">
      <dgm:prSet presAssocID="{99D2338E-B309-42C3-AA1B-5903FFBF3C3F}" presName="tx1" presStyleLbl="revTx" presStyleIdx="4" presStyleCnt="11"/>
      <dgm:spPr/>
    </dgm:pt>
    <dgm:pt modelId="{EFE51355-AB28-45A9-8E69-A55FEFABF7C4}" type="pres">
      <dgm:prSet presAssocID="{99D2338E-B309-42C3-AA1B-5903FFBF3C3F}" presName="vert1" presStyleCnt="0"/>
      <dgm:spPr/>
    </dgm:pt>
    <dgm:pt modelId="{5D0B6862-BA3E-4F8F-80F5-D4C12C69F2FE}" type="pres">
      <dgm:prSet presAssocID="{A4263CF3-1B98-4D84-AEF6-C404544E8C4F}" presName="thickLine" presStyleLbl="alignNode1" presStyleIdx="5" presStyleCnt="11"/>
      <dgm:spPr/>
    </dgm:pt>
    <dgm:pt modelId="{C15700A8-0C9F-4A83-A947-B657DEC46FC3}" type="pres">
      <dgm:prSet presAssocID="{A4263CF3-1B98-4D84-AEF6-C404544E8C4F}" presName="horz1" presStyleCnt="0"/>
      <dgm:spPr/>
    </dgm:pt>
    <dgm:pt modelId="{D2F29BCA-E361-48C0-8AF9-212745C6A07A}" type="pres">
      <dgm:prSet presAssocID="{A4263CF3-1B98-4D84-AEF6-C404544E8C4F}" presName="tx1" presStyleLbl="revTx" presStyleIdx="5" presStyleCnt="11"/>
      <dgm:spPr/>
    </dgm:pt>
    <dgm:pt modelId="{0D5B3127-4139-4439-BF7B-04C077267A24}" type="pres">
      <dgm:prSet presAssocID="{A4263CF3-1B98-4D84-AEF6-C404544E8C4F}" presName="vert1" presStyleCnt="0"/>
      <dgm:spPr/>
    </dgm:pt>
    <dgm:pt modelId="{153AC0B1-BF40-4186-83E4-0066AD1A2A2F}" type="pres">
      <dgm:prSet presAssocID="{CF6644BD-75E9-47E1-A1DD-835F8F92D0F4}" presName="thickLine" presStyleLbl="alignNode1" presStyleIdx="6" presStyleCnt="11"/>
      <dgm:spPr/>
    </dgm:pt>
    <dgm:pt modelId="{BB6AAADF-6D7B-42A5-8D41-C8958499CE10}" type="pres">
      <dgm:prSet presAssocID="{CF6644BD-75E9-47E1-A1DD-835F8F92D0F4}" presName="horz1" presStyleCnt="0"/>
      <dgm:spPr/>
    </dgm:pt>
    <dgm:pt modelId="{9F6B496A-4C32-4F0B-BFB2-A2616631CA22}" type="pres">
      <dgm:prSet presAssocID="{CF6644BD-75E9-47E1-A1DD-835F8F92D0F4}" presName="tx1" presStyleLbl="revTx" presStyleIdx="6" presStyleCnt="11"/>
      <dgm:spPr/>
    </dgm:pt>
    <dgm:pt modelId="{B596F907-8A78-4CA3-8776-07D8E4A553BC}" type="pres">
      <dgm:prSet presAssocID="{CF6644BD-75E9-47E1-A1DD-835F8F92D0F4}" presName="vert1" presStyleCnt="0"/>
      <dgm:spPr/>
    </dgm:pt>
    <dgm:pt modelId="{70886A32-59EE-4F6E-9D81-B2C3FAA49F20}" type="pres">
      <dgm:prSet presAssocID="{8F4A2DDE-027F-4CCC-BA7F-4DE892581020}" presName="thickLine" presStyleLbl="alignNode1" presStyleIdx="7" presStyleCnt="11"/>
      <dgm:spPr/>
    </dgm:pt>
    <dgm:pt modelId="{9EC477AC-D4E7-4403-8D25-7F527F9B4DD9}" type="pres">
      <dgm:prSet presAssocID="{8F4A2DDE-027F-4CCC-BA7F-4DE892581020}" presName="horz1" presStyleCnt="0"/>
      <dgm:spPr/>
    </dgm:pt>
    <dgm:pt modelId="{801E551D-2907-4CF8-9481-AA9125F86AC3}" type="pres">
      <dgm:prSet presAssocID="{8F4A2DDE-027F-4CCC-BA7F-4DE892581020}" presName="tx1" presStyleLbl="revTx" presStyleIdx="7" presStyleCnt="11"/>
      <dgm:spPr/>
    </dgm:pt>
    <dgm:pt modelId="{B4929D7A-6573-48E8-B373-7C80D649B9EF}" type="pres">
      <dgm:prSet presAssocID="{8F4A2DDE-027F-4CCC-BA7F-4DE892581020}" presName="vert1" presStyleCnt="0"/>
      <dgm:spPr/>
    </dgm:pt>
    <dgm:pt modelId="{CF9BBD7E-8649-42AA-89E9-92678E6D3252}" type="pres">
      <dgm:prSet presAssocID="{19838CDE-A5F5-4F75-A498-1969C73F71FD}" presName="thickLine" presStyleLbl="alignNode1" presStyleIdx="8" presStyleCnt="11"/>
      <dgm:spPr/>
    </dgm:pt>
    <dgm:pt modelId="{BB5BCE28-86E6-488E-B365-450BB1A030DD}" type="pres">
      <dgm:prSet presAssocID="{19838CDE-A5F5-4F75-A498-1969C73F71FD}" presName="horz1" presStyleCnt="0"/>
      <dgm:spPr/>
    </dgm:pt>
    <dgm:pt modelId="{3EA79FBA-54A8-49C3-8A97-E2FC1B3E4D0C}" type="pres">
      <dgm:prSet presAssocID="{19838CDE-A5F5-4F75-A498-1969C73F71FD}" presName="tx1" presStyleLbl="revTx" presStyleIdx="8" presStyleCnt="11"/>
      <dgm:spPr/>
    </dgm:pt>
    <dgm:pt modelId="{4BAE30A9-6436-40A8-90A1-655F3E28D965}" type="pres">
      <dgm:prSet presAssocID="{19838CDE-A5F5-4F75-A498-1969C73F71FD}" presName="vert1" presStyleCnt="0"/>
      <dgm:spPr/>
    </dgm:pt>
    <dgm:pt modelId="{1BCF8376-9F05-4566-9AAB-A2E07FBF9E3B}" type="pres">
      <dgm:prSet presAssocID="{10509C31-7913-4F41-BCD9-4C87FC16E533}" presName="thickLine" presStyleLbl="alignNode1" presStyleIdx="9" presStyleCnt="11"/>
      <dgm:spPr/>
    </dgm:pt>
    <dgm:pt modelId="{37EC3D88-A7EC-400E-8E59-38F0837992A2}" type="pres">
      <dgm:prSet presAssocID="{10509C31-7913-4F41-BCD9-4C87FC16E533}" presName="horz1" presStyleCnt="0"/>
      <dgm:spPr/>
    </dgm:pt>
    <dgm:pt modelId="{FDBD0222-3715-4FC0-A9DB-EB8079D10898}" type="pres">
      <dgm:prSet presAssocID="{10509C31-7913-4F41-BCD9-4C87FC16E533}" presName="tx1" presStyleLbl="revTx" presStyleIdx="9" presStyleCnt="11"/>
      <dgm:spPr/>
    </dgm:pt>
    <dgm:pt modelId="{17642FF6-CE04-4648-810B-D8D1C46EFB87}" type="pres">
      <dgm:prSet presAssocID="{10509C31-7913-4F41-BCD9-4C87FC16E533}" presName="vert1" presStyleCnt="0"/>
      <dgm:spPr/>
    </dgm:pt>
    <dgm:pt modelId="{DD44319E-86AB-4E36-AD36-E55AED10282C}" type="pres">
      <dgm:prSet presAssocID="{772F339A-7BB7-4A04-90D9-02E3748D6553}" presName="thickLine" presStyleLbl="alignNode1" presStyleIdx="10" presStyleCnt="11"/>
      <dgm:spPr/>
    </dgm:pt>
    <dgm:pt modelId="{5C469FA1-1315-4599-B739-1F41FD656D92}" type="pres">
      <dgm:prSet presAssocID="{772F339A-7BB7-4A04-90D9-02E3748D6553}" presName="horz1" presStyleCnt="0"/>
      <dgm:spPr/>
    </dgm:pt>
    <dgm:pt modelId="{A92EDEA2-98AE-4C22-9396-15C9EB9EAFFD}" type="pres">
      <dgm:prSet presAssocID="{772F339A-7BB7-4A04-90D9-02E3748D6553}" presName="tx1" presStyleLbl="revTx" presStyleIdx="10" presStyleCnt="11"/>
      <dgm:spPr/>
    </dgm:pt>
    <dgm:pt modelId="{D15DE74E-E0FD-4917-A57E-FD6C80F516D8}" type="pres">
      <dgm:prSet presAssocID="{772F339A-7BB7-4A04-90D9-02E3748D6553}" presName="vert1" presStyleCnt="0"/>
      <dgm:spPr/>
    </dgm:pt>
  </dgm:ptLst>
  <dgm:cxnLst>
    <dgm:cxn modelId="{C0661803-0624-494C-96A3-DA4A4A2EDAEA}" srcId="{2BBD213D-8074-4F43-B112-2262144B409E}" destId="{19838CDE-A5F5-4F75-A498-1969C73F71FD}" srcOrd="8" destOrd="0" parTransId="{85905B65-A456-47F6-B729-5976A5EAA85B}" sibTransId="{333DBE67-9325-4182-9479-FE2965CB1AEC}"/>
    <dgm:cxn modelId="{02AC9F0F-30D6-42AA-8F70-540A8C59B5F2}" srcId="{2BBD213D-8074-4F43-B112-2262144B409E}" destId="{772F339A-7BB7-4A04-90D9-02E3748D6553}" srcOrd="10" destOrd="0" parTransId="{03955EF0-5B25-4046-B2CD-049592D493E9}" sibTransId="{8545E35A-DEDA-472F-B0EE-1A9C7C80532C}"/>
    <dgm:cxn modelId="{27F8201B-C0C9-472B-BF11-82E8DD0866BE}" type="presOf" srcId="{382168A8-1731-4428-9169-03932C5F4F34}" destId="{0CE090DE-3F3E-4562-A579-6720EAA5FFFF}" srcOrd="0" destOrd="0" presId="urn:microsoft.com/office/officeart/2008/layout/LinedList"/>
    <dgm:cxn modelId="{F401D422-6A18-4869-BC6F-35A5EFDB71F6}" type="presOf" srcId="{8F4A2DDE-027F-4CCC-BA7F-4DE892581020}" destId="{801E551D-2907-4CF8-9481-AA9125F86AC3}" srcOrd="0" destOrd="0" presId="urn:microsoft.com/office/officeart/2008/layout/LinedList"/>
    <dgm:cxn modelId="{6AF9FA35-615F-4E2E-936D-949E9038D32D}" type="presOf" srcId="{0859107B-53FA-4245-8B1E-531F0C4E77EC}" destId="{E7D736C7-28D0-43E3-B1C8-80028AA1DFF8}" srcOrd="0" destOrd="0" presId="urn:microsoft.com/office/officeart/2008/layout/LinedList"/>
    <dgm:cxn modelId="{0A0C9036-7D49-4E4A-B143-F30D8F23575F}" srcId="{2BBD213D-8074-4F43-B112-2262144B409E}" destId="{A4263CF3-1B98-4D84-AEF6-C404544E8C4F}" srcOrd="5" destOrd="0" parTransId="{2F2FE0C3-29FA-4991-BBDF-764131008B88}" sibTransId="{0FE30204-0169-4E88-B1E5-C0157C43747F}"/>
    <dgm:cxn modelId="{26EABB40-FB5C-4F80-87A9-DBC061C4D936}" type="presOf" srcId="{CF6644BD-75E9-47E1-A1DD-835F8F92D0F4}" destId="{9F6B496A-4C32-4F0B-BFB2-A2616631CA22}" srcOrd="0" destOrd="0" presId="urn:microsoft.com/office/officeart/2008/layout/LinedList"/>
    <dgm:cxn modelId="{F0E88F60-91BD-4F63-8B7B-83AF626A7C2D}" srcId="{2BBD213D-8074-4F43-B112-2262144B409E}" destId="{10509C31-7913-4F41-BCD9-4C87FC16E533}" srcOrd="9" destOrd="0" parTransId="{CA0A40B9-0346-4F60-9EB7-2BF46365CA4C}" sibTransId="{62B7115B-26DE-4719-ABFF-A720D901AB46}"/>
    <dgm:cxn modelId="{C79B554B-DB1D-4E58-9ED4-071F5EC49FC6}" srcId="{2BBD213D-8074-4F43-B112-2262144B409E}" destId="{CF6644BD-75E9-47E1-A1DD-835F8F92D0F4}" srcOrd="6" destOrd="0" parTransId="{66C4F116-0C46-4E1A-BAC7-20565D04D807}" sibTransId="{EAE58C2E-85AD-459E-8509-006344F07264}"/>
    <dgm:cxn modelId="{F8A69C5A-BCBD-4F10-8E6A-EDC9D7202351}" srcId="{2BBD213D-8074-4F43-B112-2262144B409E}" destId="{D8AA1F91-E3E5-4F7D-B80E-48E500CDDFE7}" srcOrd="1" destOrd="0" parTransId="{179B726A-3EAA-4541-91C9-078A789ACFB2}" sibTransId="{8FE04B14-4D0E-4911-A91A-151CF247C88F}"/>
    <dgm:cxn modelId="{1807B086-B3F6-4F66-AA07-909C0A787ADA}" type="presOf" srcId="{D8AA1F91-E3E5-4F7D-B80E-48E500CDDFE7}" destId="{B9EF0958-D98A-4A1E-97D4-29900CB818C7}" srcOrd="0" destOrd="0" presId="urn:microsoft.com/office/officeart/2008/layout/LinedList"/>
    <dgm:cxn modelId="{C7F2938C-C135-49EB-A422-3E0706323D59}" type="presOf" srcId="{772F339A-7BB7-4A04-90D9-02E3748D6553}" destId="{A92EDEA2-98AE-4C22-9396-15C9EB9EAFFD}" srcOrd="0" destOrd="0" presId="urn:microsoft.com/office/officeart/2008/layout/LinedList"/>
    <dgm:cxn modelId="{F5BC5690-DAC8-4827-84FB-F7FE57043EDE}" srcId="{2BBD213D-8074-4F43-B112-2262144B409E}" destId="{382168A8-1731-4428-9169-03932C5F4F34}" srcOrd="0" destOrd="0" parTransId="{6D85179B-6710-4458-BBFC-B9580DAC2B34}" sibTransId="{BD1976FA-27AF-4699-9A96-B77AC9E4038D}"/>
    <dgm:cxn modelId="{1032C590-6382-44E2-A0BD-A3EBCDCCC55C}" type="presOf" srcId="{A4263CF3-1B98-4D84-AEF6-C404544E8C4F}" destId="{D2F29BCA-E361-48C0-8AF9-212745C6A07A}" srcOrd="0" destOrd="0" presId="urn:microsoft.com/office/officeart/2008/layout/LinedList"/>
    <dgm:cxn modelId="{52D5E497-2893-4DBB-9153-12ED682B874C}" type="presOf" srcId="{99D2338E-B309-42C3-AA1B-5903FFBF3C3F}" destId="{7D5CA3F1-03DD-4040-B035-79B605A948F1}" srcOrd="0" destOrd="0" presId="urn:microsoft.com/office/officeart/2008/layout/LinedList"/>
    <dgm:cxn modelId="{ED184E9F-AC5B-4E4D-AC79-D72B67E82E36}" srcId="{2BBD213D-8074-4F43-B112-2262144B409E}" destId="{99D2338E-B309-42C3-AA1B-5903FFBF3C3F}" srcOrd="4" destOrd="0" parTransId="{370B92AD-1282-4B67-B5EB-36B754387662}" sibTransId="{C7E7887A-1848-4A73-ADFE-5561973B7A3E}"/>
    <dgm:cxn modelId="{2E2A11A2-D43D-473D-A5A9-803B46C630F7}" srcId="{2BBD213D-8074-4F43-B112-2262144B409E}" destId="{8F4A2DDE-027F-4CCC-BA7F-4DE892581020}" srcOrd="7" destOrd="0" parTransId="{F207AF19-7CAA-4C5C-A9F6-F01DB512B8CB}" sibTransId="{7E52AFC6-C805-418A-A887-CD017DBE70A2}"/>
    <dgm:cxn modelId="{C68F07AB-6652-4808-892F-2E1DE1F84501}" srcId="{2BBD213D-8074-4F43-B112-2262144B409E}" destId="{27D73226-6E90-4161-B702-D41097648A4F}" srcOrd="2" destOrd="0" parTransId="{290FE51C-A0E8-40C5-8575-CC37868FA5E1}" sibTransId="{F9219F10-F95D-4A81-8C3A-03B2D9C5044A}"/>
    <dgm:cxn modelId="{84C6EBCC-CA62-4628-9040-2F06D6163722}" srcId="{2BBD213D-8074-4F43-B112-2262144B409E}" destId="{0859107B-53FA-4245-8B1E-531F0C4E77EC}" srcOrd="3" destOrd="0" parTransId="{76FBE353-841E-4C90-9817-044363633D5F}" sibTransId="{E3645820-F848-4BFB-BB22-FA7DB8DAFA22}"/>
    <dgm:cxn modelId="{48E7F3E8-29D3-444C-8944-6A1E18B0D70B}" type="presOf" srcId="{19838CDE-A5F5-4F75-A498-1969C73F71FD}" destId="{3EA79FBA-54A8-49C3-8A97-E2FC1B3E4D0C}" srcOrd="0" destOrd="0" presId="urn:microsoft.com/office/officeart/2008/layout/LinedList"/>
    <dgm:cxn modelId="{1D3781E9-6FD1-4AB0-9AB8-006B524634AB}" type="presOf" srcId="{27D73226-6E90-4161-B702-D41097648A4F}" destId="{476F913E-E55A-435F-9CE9-257D782CE872}" srcOrd="0" destOrd="0" presId="urn:microsoft.com/office/officeart/2008/layout/LinedList"/>
    <dgm:cxn modelId="{17DE9DFD-2478-48A2-8D97-3AFF468D168B}" type="presOf" srcId="{10509C31-7913-4F41-BCD9-4C87FC16E533}" destId="{FDBD0222-3715-4FC0-A9DB-EB8079D10898}" srcOrd="0" destOrd="0" presId="urn:microsoft.com/office/officeart/2008/layout/LinedList"/>
    <dgm:cxn modelId="{EE78B2FD-C7D7-47D9-B5FD-B643F7A1B245}" type="presOf" srcId="{2BBD213D-8074-4F43-B112-2262144B409E}" destId="{4B148EBA-987F-42FC-9465-B9BA2D7E9088}" srcOrd="0" destOrd="0" presId="urn:microsoft.com/office/officeart/2008/layout/LinedList"/>
    <dgm:cxn modelId="{B35396C6-5B8C-4B0F-8670-CCFEBF5D058E}" type="presParOf" srcId="{4B148EBA-987F-42FC-9465-B9BA2D7E9088}" destId="{2F8FC947-1FF7-407B-8D55-B1A5E2058E4A}" srcOrd="0" destOrd="0" presId="urn:microsoft.com/office/officeart/2008/layout/LinedList"/>
    <dgm:cxn modelId="{3FFD0889-3D81-4A1D-ADD2-31C455FAE5E7}" type="presParOf" srcId="{4B148EBA-987F-42FC-9465-B9BA2D7E9088}" destId="{A071FB53-2FAD-49B9-BD01-8E9EE30B5723}" srcOrd="1" destOrd="0" presId="urn:microsoft.com/office/officeart/2008/layout/LinedList"/>
    <dgm:cxn modelId="{400D0A5E-1098-439D-8DF1-C8CE415F5630}" type="presParOf" srcId="{A071FB53-2FAD-49B9-BD01-8E9EE30B5723}" destId="{0CE090DE-3F3E-4562-A579-6720EAA5FFFF}" srcOrd="0" destOrd="0" presId="urn:microsoft.com/office/officeart/2008/layout/LinedList"/>
    <dgm:cxn modelId="{838880E5-CA05-44FF-89E7-99373D2711D4}" type="presParOf" srcId="{A071FB53-2FAD-49B9-BD01-8E9EE30B5723}" destId="{98E6434A-9F43-439E-88DE-9D8103BD9DD0}" srcOrd="1" destOrd="0" presId="urn:microsoft.com/office/officeart/2008/layout/LinedList"/>
    <dgm:cxn modelId="{78153FB4-974A-411F-AE80-3E85D4196656}" type="presParOf" srcId="{4B148EBA-987F-42FC-9465-B9BA2D7E9088}" destId="{7C00FAB3-C29B-4497-8EC6-4C62B1582A24}" srcOrd="2" destOrd="0" presId="urn:microsoft.com/office/officeart/2008/layout/LinedList"/>
    <dgm:cxn modelId="{DC1A92C0-F611-4E32-B4FC-B3254C428D48}" type="presParOf" srcId="{4B148EBA-987F-42FC-9465-B9BA2D7E9088}" destId="{B0DA47B0-5A7F-46F6-BEF4-38CB22EBA61B}" srcOrd="3" destOrd="0" presId="urn:microsoft.com/office/officeart/2008/layout/LinedList"/>
    <dgm:cxn modelId="{E80C8300-1EDD-4328-B733-4C0C3A66A431}" type="presParOf" srcId="{B0DA47B0-5A7F-46F6-BEF4-38CB22EBA61B}" destId="{B9EF0958-D98A-4A1E-97D4-29900CB818C7}" srcOrd="0" destOrd="0" presId="urn:microsoft.com/office/officeart/2008/layout/LinedList"/>
    <dgm:cxn modelId="{69D5501C-6949-47D4-B599-E4222C3C8558}" type="presParOf" srcId="{B0DA47B0-5A7F-46F6-BEF4-38CB22EBA61B}" destId="{930173D9-C28C-4086-942B-9DC878E0280B}" srcOrd="1" destOrd="0" presId="urn:microsoft.com/office/officeart/2008/layout/LinedList"/>
    <dgm:cxn modelId="{CFB67A95-D507-439D-9E00-1D45C2A760C6}" type="presParOf" srcId="{4B148EBA-987F-42FC-9465-B9BA2D7E9088}" destId="{558569B4-86CE-45EB-B659-F02965CEAFF7}" srcOrd="4" destOrd="0" presId="urn:microsoft.com/office/officeart/2008/layout/LinedList"/>
    <dgm:cxn modelId="{09C960D8-C620-4598-B8B8-314183FB88E2}" type="presParOf" srcId="{4B148EBA-987F-42FC-9465-B9BA2D7E9088}" destId="{E858C8BB-84DF-4F35-9DFC-1845BEFA2043}" srcOrd="5" destOrd="0" presId="urn:microsoft.com/office/officeart/2008/layout/LinedList"/>
    <dgm:cxn modelId="{3A42D15F-4A30-43BC-9583-FDE796DF39FD}" type="presParOf" srcId="{E858C8BB-84DF-4F35-9DFC-1845BEFA2043}" destId="{476F913E-E55A-435F-9CE9-257D782CE872}" srcOrd="0" destOrd="0" presId="urn:microsoft.com/office/officeart/2008/layout/LinedList"/>
    <dgm:cxn modelId="{0710CCFA-1B17-4FC9-855F-923CD4CB4827}" type="presParOf" srcId="{E858C8BB-84DF-4F35-9DFC-1845BEFA2043}" destId="{9AB5A570-7976-4443-B02B-67D6436E9B6D}" srcOrd="1" destOrd="0" presId="urn:microsoft.com/office/officeart/2008/layout/LinedList"/>
    <dgm:cxn modelId="{CC9D4733-FEC6-49B3-94B1-F45A7C71FB58}" type="presParOf" srcId="{4B148EBA-987F-42FC-9465-B9BA2D7E9088}" destId="{FDD7FF5B-F54F-40C1-A90E-045CB4F193CE}" srcOrd="6" destOrd="0" presId="urn:microsoft.com/office/officeart/2008/layout/LinedList"/>
    <dgm:cxn modelId="{FB00FA1A-5686-4F30-86D5-25498C1DE5B8}" type="presParOf" srcId="{4B148EBA-987F-42FC-9465-B9BA2D7E9088}" destId="{E6587F5F-725B-4946-B8AC-56AA96D00EC2}" srcOrd="7" destOrd="0" presId="urn:microsoft.com/office/officeart/2008/layout/LinedList"/>
    <dgm:cxn modelId="{C43B437C-987D-40BE-ACD7-8A42007D48C7}" type="presParOf" srcId="{E6587F5F-725B-4946-B8AC-56AA96D00EC2}" destId="{E7D736C7-28D0-43E3-B1C8-80028AA1DFF8}" srcOrd="0" destOrd="0" presId="urn:microsoft.com/office/officeart/2008/layout/LinedList"/>
    <dgm:cxn modelId="{2CF079B5-6BA5-4D44-BCC3-77E5A155EC79}" type="presParOf" srcId="{E6587F5F-725B-4946-B8AC-56AA96D00EC2}" destId="{4E67F8BD-1EFE-4279-8DA0-0419DFA55A93}" srcOrd="1" destOrd="0" presId="urn:microsoft.com/office/officeart/2008/layout/LinedList"/>
    <dgm:cxn modelId="{36216017-123A-4CB1-BBFF-AFF37F2FF26B}" type="presParOf" srcId="{4B148EBA-987F-42FC-9465-B9BA2D7E9088}" destId="{BDCE161B-F2DE-426B-96BE-AE0D643D4C2A}" srcOrd="8" destOrd="0" presId="urn:microsoft.com/office/officeart/2008/layout/LinedList"/>
    <dgm:cxn modelId="{EA8B0AB6-FF07-4E7D-BEDD-A7EEDA4D40E8}" type="presParOf" srcId="{4B148EBA-987F-42FC-9465-B9BA2D7E9088}" destId="{219CEC90-3F66-4CF6-B635-5204AC992ED2}" srcOrd="9" destOrd="0" presId="urn:microsoft.com/office/officeart/2008/layout/LinedList"/>
    <dgm:cxn modelId="{C3840C20-D2D6-4B28-9917-DF6DC22F2EFD}" type="presParOf" srcId="{219CEC90-3F66-4CF6-B635-5204AC992ED2}" destId="{7D5CA3F1-03DD-4040-B035-79B605A948F1}" srcOrd="0" destOrd="0" presId="urn:microsoft.com/office/officeart/2008/layout/LinedList"/>
    <dgm:cxn modelId="{7513D949-0EA5-4A87-994A-302585460AFD}" type="presParOf" srcId="{219CEC90-3F66-4CF6-B635-5204AC992ED2}" destId="{EFE51355-AB28-45A9-8E69-A55FEFABF7C4}" srcOrd="1" destOrd="0" presId="urn:microsoft.com/office/officeart/2008/layout/LinedList"/>
    <dgm:cxn modelId="{7C6F6CAF-FF70-4B37-879C-DBD958860D04}" type="presParOf" srcId="{4B148EBA-987F-42FC-9465-B9BA2D7E9088}" destId="{5D0B6862-BA3E-4F8F-80F5-D4C12C69F2FE}" srcOrd="10" destOrd="0" presId="urn:microsoft.com/office/officeart/2008/layout/LinedList"/>
    <dgm:cxn modelId="{6AE2B071-A975-4F61-BE44-076DD8944EE1}" type="presParOf" srcId="{4B148EBA-987F-42FC-9465-B9BA2D7E9088}" destId="{C15700A8-0C9F-4A83-A947-B657DEC46FC3}" srcOrd="11" destOrd="0" presId="urn:microsoft.com/office/officeart/2008/layout/LinedList"/>
    <dgm:cxn modelId="{D6EB50F6-37CD-4C50-9858-DFD6B8822A95}" type="presParOf" srcId="{C15700A8-0C9F-4A83-A947-B657DEC46FC3}" destId="{D2F29BCA-E361-48C0-8AF9-212745C6A07A}" srcOrd="0" destOrd="0" presId="urn:microsoft.com/office/officeart/2008/layout/LinedList"/>
    <dgm:cxn modelId="{DCA75D10-D6B2-4F0E-BC2C-1A1EFA8D677A}" type="presParOf" srcId="{C15700A8-0C9F-4A83-A947-B657DEC46FC3}" destId="{0D5B3127-4139-4439-BF7B-04C077267A24}" srcOrd="1" destOrd="0" presId="urn:microsoft.com/office/officeart/2008/layout/LinedList"/>
    <dgm:cxn modelId="{FC8CFF52-0C13-49AF-B012-2054927ABAB1}" type="presParOf" srcId="{4B148EBA-987F-42FC-9465-B9BA2D7E9088}" destId="{153AC0B1-BF40-4186-83E4-0066AD1A2A2F}" srcOrd="12" destOrd="0" presId="urn:microsoft.com/office/officeart/2008/layout/LinedList"/>
    <dgm:cxn modelId="{556A1601-8ACF-4640-8CDC-E82D5DE024A8}" type="presParOf" srcId="{4B148EBA-987F-42FC-9465-B9BA2D7E9088}" destId="{BB6AAADF-6D7B-42A5-8D41-C8958499CE10}" srcOrd="13" destOrd="0" presId="urn:microsoft.com/office/officeart/2008/layout/LinedList"/>
    <dgm:cxn modelId="{5DBC69A6-8C60-4FC5-8E70-F68377124E25}" type="presParOf" srcId="{BB6AAADF-6D7B-42A5-8D41-C8958499CE10}" destId="{9F6B496A-4C32-4F0B-BFB2-A2616631CA22}" srcOrd="0" destOrd="0" presId="urn:microsoft.com/office/officeart/2008/layout/LinedList"/>
    <dgm:cxn modelId="{59193D0C-FF74-4AB6-AD55-A1AB9F2CCB9C}" type="presParOf" srcId="{BB6AAADF-6D7B-42A5-8D41-C8958499CE10}" destId="{B596F907-8A78-4CA3-8776-07D8E4A553BC}" srcOrd="1" destOrd="0" presId="urn:microsoft.com/office/officeart/2008/layout/LinedList"/>
    <dgm:cxn modelId="{F9105CB3-506D-4811-92DD-5454BFECE396}" type="presParOf" srcId="{4B148EBA-987F-42FC-9465-B9BA2D7E9088}" destId="{70886A32-59EE-4F6E-9D81-B2C3FAA49F20}" srcOrd="14" destOrd="0" presId="urn:microsoft.com/office/officeart/2008/layout/LinedList"/>
    <dgm:cxn modelId="{D7DB7F6F-C5F9-43F2-903D-1FFFFA0868BC}" type="presParOf" srcId="{4B148EBA-987F-42FC-9465-B9BA2D7E9088}" destId="{9EC477AC-D4E7-4403-8D25-7F527F9B4DD9}" srcOrd="15" destOrd="0" presId="urn:microsoft.com/office/officeart/2008/layout/LinedList"/>
    <dgm:cxn modelId="{4726681D-F268-4BA6-9466-07D06A2FBBDF}" type="presParOf" srcId="{9EC477AC-D4E7-4403-8D25-7F527F9B4DD9}" destId="{801E551D-2907-4CF8-9481-AA9125F86AC3}" srcOrd="0" destOrd="0" presId="urn:microsoft.com/office/officeart/2008/layout/LinedList"/>
    <dgm:cxn modelId="{A9484456-C3A4-4214-A050-0B118225B074}" type="presParOf" srcId="{9EC477AC-D4E7-4403-8D25-7F527F9B4DD9}" destId="{B4929D7A-6573-48E8-B373-7C80D649B9EF}" srcOrd="1" destOrd="0" presId="urn:microsoft.com/office/officeart/2008/layout/LinedList"/>
    <dgm:cxn modelId="{CF5F5CA0-6E15-4B22-8407-0997D947E14A}" type="presParOf" srcId="{4B148EBA-987F-42FC-9465-B9BA2D7E9088}" destId="{CF9BBD7E-8649-42AA-89E9-92678E6D3252}" srcOrd="16" destOrd="0" presId="urn:microsoft.com/office/officeart/2008/layout/LinedList"/>
    <dgm:cxn modelId="{0669B65F-51F5-4C1A-9455-3D24BB6EC543}" type="presParOf" srcId="{4B148EBA-987F-42FC-9465-B9BA2D7E9088}" destId="{BB5BCE28-86E6-488E-B365-450BB1A030DD}" srcOrd="17" destOrd="0" presId="urn:microsoft.com/office/officeart/2008/layout/LinedList"/>
    <dgm:cxn modelId="{FEC67F48-912B-4C62-BE6F-18DC73B97C8F}" type="presParOf" srcId="{BB5BCE28-86E6-488E-B365-450BB1A030DD}" destId="{3EA79FBA-54A8-49C3-8A97-E2FC1B3E4D0C}" srcOrd="0" destOrd="0" presId="urn:microsoft.com/office/officeart/2008/layout/LinedList"/>
    <dgm:cxn modelId="{336592D2-9EEF-4F92-BE2B-E2A57EFB739D}" type="presParOf" srcId="{BB5BCE28-86E6-488E-B365-450BB1A030DD}" destId="{4BAE30A9-6436-40A8-90A1-655F3E28D965}" srcOrd="1" destOrd="0" presId="urn:microsoft.com/office/officeart/2008/layout/LinedList"/>
    <dgm:cxn modelId="{5393525B-CBA6-493A-81B4-CA2186548C93}" type="presParOf" srcId="{4B148EBA-987F-42FC-9465-B9BA2D7E9088}" destId="{1BCF8376-9F05-4566-9AAB-A2E07FBF9E3B}" srcOrd="18" destOrd="0" presId="urn:microsoft.com/office/officeart/2008/layout/LinedList"/>
    <dgm:cxn modelId="{18B4CCB8-8D8D-4C26-AC67-CB3028CCF612}" type="presParOf" srcId="{4B148EBA-987F-42FC-9465-B9BA2D7E9088}" destId="{37EC3D88-A7EC-400E-8E59-38F0837992A2}" srcOrd="19" destOrd="0" presId="urn:microsoft.com/office/officeart/2008/layout/LinedList"/>
    <dgm:cxn modelId="{B2E5B0B5-7A99-43F7-B944-E777A2531175}" type="presParOf" srcId="{37EC3D88-A7EC-400E-8E59-38F0837992A2}" destId="{FDBD0222-3715-4FC0-A9DB-EB8079D10898}" srcOrd="0" destOrd="0" presId="urn:microsoft.com/office/officeart/2008/layout/LinedList"/>
    <dgm:cxn modelId="{1FD0A307-12E6-4520-9A77-B6B7CE05DED2}" type="presParOf" srcId="{37EC3D88-A7EC-400E-8E59-38F0837992A2}" destId="{17642FF6-CE04-4648-810B-D8D1C46EFB87}" srcOrd="1" destOrd="0" presId="urn:microsoft.com/office/officeart/2008/layout/LinedList"/>
    <dgm:cxn modelId="{6437B8B8-A810-45BA-80E5-698FF944E8FD}" type="presParOf" srcId="{4B148EBA-987F-42FC-9465-B9BA2D7E9088}" destId="{DD44319E-86AB-4E36-AD36-E55AED10282C}" srcOrd="20" destOrd="0" presId="urn:microsoft.com/office/officeart/2008/layout/LinedList"/>
    <dgm:cxn modelId="{111EE943-FE18-4809-8441-4B19E6D75355}" type="presParOf" srcId="{4B148EBA-987F-42FC-9465-B9BA2D7E9088}" destId="{5C469FA1-1315-4599-B739-1F41FD656D92}" srcOrd="21" destOrd="0" presId="urn:microsoft.com/office/officeart/2008/layout/LinedList"/>
    <dgm:cxn modelId="{3A96980C-6674-4AE4-9161-C55F9A675331}" type="presParOf" srcId="{5C469FA1-1315-4599-B739-1F41FD656D92}" destId="{A92EDEA2-98AE-4C22-9396-15C9EB9EAFFD}" srcOrd="0" destOrd="0" presId="urn:microsoft.com/office/officeart/2008/layout/LinedList"/>
    <dgm:cxn modelId="{7837E6B3-FD10-4654-9809-D82A2D329112}" type="presParOf" srcId="{5C469FA1-1315-4599-B739-1F41FD656D92}" destId="{D15DE74E-E0FD-4917-A57E-FD6C80F516D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BF350F-33DC-42A4-B5AF-DAB2862EB222}" type="doc">
      <dgm:prSet loTypeId="urn:microsoft.com/office/officeart/2008/layout/LinedList" loCatId="list" qsTypeId="urn:microsoft.com/office/officeart/2005/8/quickstyle/simple1" qsCatId="simple" csTypeId="urn:microsoft.com/office/officeart/2005/8/colors/accent2_4" csCatId="accent2" phldr="1"/>
      <dgm:spPr/>
      <dgm:t>
        <a:bodyPr/>
        <a:lstStyle/>
        <a:p>
          <a:endParaRPr lang="en-US"/>
        </a:p>
      </dgm:t>
    </dgm:pt>
    <dgm:pt modelId="{2C6A22E5-CC1D-42EE-8DCB-7EF86C191249}">
      <dgm:prSet custT="1"/>
      <dgm:spPr/>
      <dgm:t>
        <a:bodyPr anchor="ctr"/>
        <a:lstStyle/>
        <a:p>
          <a:r>
            <a:rPr lang="en-US" sz="2000" b="1" dirty="0">
              <a:latin typeface="IBM Plex Sans" panose="020B0503050203000203" pitchFamily="34" charset="0"/>
            </a:rPr>
            <a:t>@</a:t>
          </a:r>
          <a:r>
            <a:rPr lang="en-US" sz="2000" b="1" dirty="0" err="1">
              <a:latin typeface="IBM Plex Sans" panose="020B0503050203000203" pitchFamily="34" charset="0"/>
            </a:rPr>
            <a:t>QueryParam</a:t>
          </a:r>
          <a:r>
            <a:rPr lang="en-US" sz="2000" b="1" dirty="0">
              <a:latin typeface="IBM Plex Sans" panose="020B0503050203000203" pitchFamily="34" charset="0"/>
            </a:rPr>
            <a:t> </a:t>
          </a:r>
          <a:r>
            <a:rPr lang="en-US" sz="2000" dirty="0">
              <a:latin typeface="IBM Plex Sans" panose="020B0503050203000203" pitchFamily="34" charset="0"/>
            </a:rPr>
            <a:t>– maps to a query string parameter.</a:t>
          </a:r>
        </a:p>
      </dgm:t>
    </dgm:pt>
    <dgm:pt modelId="{BE24B3D3-B7E9-4E4A-BFC7-D4ABF7231585}" type="parTrans" cxnId="{FD707CD0-6C47-4F32-937E-76A420F72EDE}">
      <dgm:prSet/>
      <dgm:spPr/>
      <dgm:t>
        <a:bodyPr/>
        <a:lstStyle/>
        <a:p>
          <a:endParaRPr lang="en-US" sz="2000">
            <a:latin typeface="IBM Plex Sans" panose="020B0503050203000203" pitchFamily="34" charset="0"/>
          </a:endParaRPr>
        </a:p>
      </dgm:t>
    </dgm:pt>
    <dgm:pt modelId="{58704207-67DD-4340-9A7C-0B64D5283C19}" type="sibTrans" cxnId="{FD707CD0-6C47-4F32-937E-76A420F72EDE}">
      <dgm:prSet/>
      <dgm:spPr/>
      <dgm:t>
        <a:bodyPr/>
        <a:lstStyle/>
        <a:p>
          <a:endParaRPr lang="en-US" sz="2000">
            <a:latin typeface="IBM Plex Sans" panose="020B0503050203000203" pitchFamily="34" charset="0"/>
          </a:endParaRPr>
        </a:p>
      </dgm:t>
    </dgm:pt>
    <dgm:pt modelId="{CC01CB3C-51FE-46A0-B9C7-3FA7E47A5CD7}">
      <dgm:prSet custT="1"/>
      <dgm:spPr/>
      <dgm:t>
        <a:bodyPr anchor="ctr"/>
        <a:lstStyle/>
        <a:p>
          <a:r>
            <a:rPr lang="en-US" sz="2000" b="1" dirty="0">
              <a:latin typeface="IBM Plex Sans" panose="020B0503050203000203" pitchFamily="34" charset="0"/>
            </a:rPr>
            <a:t>@</a:t>
          </a:r>
          <a:r>
            <a:rPr lang="en-US" sz="2000" b="1" dirty="0" err="1">
              <a:latin typeface="IBM Plex Sans" panose="020B0503050203000203" pitchFamily="34" charset="0"/>
            </a:rPr>
            <a:t>FormParam</a:t>
          </a:r>
          <a:r>
            <a:rPr lang="en-US" sz="2000" b="1" dirty="0">
              <a:latin typeface="IBM Plex Sans" panose="020B0503050203000203" pitchFamily="34" charset="0"/>
            </a:rPr>
            <a:t> </a:t>
          </a:r>
          <a:r>
            <a:rPr lang="en-US" sz="2000" dirty="0">
              <a:latin typeface="IBM Plex Sans" panose="020B0503050203000203" pitchFamily="34" charset="0"/>
            </a:rPr>
            <a:t>– maps to a form POST parameter.</a:t>
          </a:r>
        </a:p>
      </dgm:t>
    </dgm:pt>
    <dgm:pt modelId="{87F19940-F615-44C6-83F1-7AC915C9C46A}" type="parTrans" cxnId="{BC64D011-D54E-4E9C-91EF-8F1B5D0F0CE6}">
      <dgm:prSet/>
      <dgm:spPr/>
      <dgm:t>
        <a:bodyPr/>
        <a:lstStyle/>
        <a:p>
          <a:endParaRPr lang="en-US" sz="2000">
            <a:latin typeface="IBM Plex Sans" panose="020B0503050203000203" pitchFamily="34" charset="0"/>
          </a:endParaRPr>
        </a:p>
      </dgm:t>
    </dgm:pt>
    <dgm:pt modelId="{D59B16BD-7308-4B63-BDF2-E528E02B482E}" type="sibTrans" cxnId="{BC64D011-D54E-4E9C-91EF-8F1B5D0F0CE6}">
      <dgm:prSet/>
      <dgm:spPr/>
      <dgm:t>
        <a:bodyPr/>
        <a:lstStyle/>
        <a:p>
          <a:endParaRPr lang="en-US" sz="2000">
            <a:latin typeface="IBM Plex Sans" panose="020B0503050203000203" pitchFamily="34" charset="0"/>
          </a:endParaRPr>
        </a:p>
      </dgm:t>
    </dgm:pt>
    <dgm:pt modelId="{67E05384-20CF-493F-933B-445AFD9260C5}">
      <dgm:prSet custT="1"/>
      <dgm:spPr/>
      <dgm:t>
        <a:bodyPr anchor="ctr"/>
        <a:lstStyle/>
        <a:p>
          <a:r>
            <a:rPr lang="en-US" sz="2000" b="1" dirty="0">
              <a:latin typeface="IBM Plex Sans" panose="020B0503050203000203" pitchFamily="34" charset="0"/>
            </a:rPr>
            <a:t>@</a:t>
          </a:r>
          <a:r>
            <a:rPr lang="en-US" sz="2000" b="1" dirty="0" err="1">
              <a:latin typeface="IBM Plex Sans" panose="020B0503050203000203" pitchFamily="34" charset="0"/>
            </a:rPr>
            <a:t>PathParam</a:t>
          </a:r>
          <a:r>
            <a:rPr lang="en-US" sz="2000" b="1" dirty="0">
              <a:latin typeface="IBM Plex Sans" panose="020B0503050203000203" pitchFamily="34" charset="0"/>
            </a:rPr>
            <a:t> </a:t>
          </a:r>
          <a:r>
            <a:rPr lang="en-US" sz="2000" dirty="0">
              <a:latin typeface="IBM Plex Sans" panose="020B0503050203000203" pitchFamily="34" charset="0"/>
            </a:rPr>
            <a:t>– maps to a path segment.</a:t>
          </a:r>
        </a:p>
      </dgm:t>
    </dgm:pt>
    <dgm:pt modelId="{85538328-D1B5-4B4A-A40B-08C1E23ED28C}" type="parTrans" cxnId="{5530158C-D206-41A0-9AB8-512B2D161FF3}">
      <dgm:prSet/>
      <dgm:spPr/>
      <dgm:t>
        <a:bodyPr/>
        <a:lstStyle/>
        <a:p>
          <a:endParaRPr lang="en-US" sz="2000">
            <a:latin typeface="IBM Plex Sans" panose="020B0503050203000203" pitchFamily="34" charset="0"/>
          </a:endParaRPr>
        </a:p>
      </dgm:t>
    </dgm:pt>
    <dgm:pt modelId="{5E3D2306-ADC1-4C8E-AB04-A21BBCF280D2}" type="sibTrans" cxnId="{5530158C-D206-41A0-9AB8-512B2D161FF3}">
      <dgm:prSet/>
      <dgm:spPr/>
      <dgm:t>
        <a:bodyPr/>
        <a:lstStyle/>
        <a:p>
          <a:endParaRPr lang="en-US" sz="2000">
            <a:latin typeface="IBM Plex Sans" panose="020B0503050203000203" pitchFamily="34" charset="0"/>
          </a:endParaRPr>
        </a:p>
      </dgm:t>
    </dgm:pt>
    <dgm:pt modelId="{7AE6D1B3-139E-430B-9A57-8C57E7A4EECC}">
      <dgm:prSet custT="1"/>
      <dgm:spPr/>
      <dgm:t>
        <a:bodyPr anchor="ctr"/>
        <a:lstStyle/>
        <a:p>
          <a:r>
            <a:rPr lang="en-US" sz="2000" b="1" dirty="0">
              <a:latin typeface="IBM Plex Sans" panose="020B0503050203000203" pitchFamily="34" charset="0"/>
            </a:rPr>
            <a:t>@</a:t>
          </a:r>
          <a:r>
            <a:rPr lang="en-US" sz="2000" b="1" dirty="0" err="1">
              <a:latin typeface="IBM Plex Sans" panose="020B0503050203000203" pitchFamily="34" charset="0"/>
            </a:rPr>
            <a:t>DefaultValue</a:t>
          </a:r>
          <a:r>
            <a:rPr lang="en-US" sz="2000" b="1" dirty="0">
              <a:latin typeface="IBM Plex Sans" panose="020B0503050203000203" pitchFamily="34" charset="0"/>
            </a:rPr>
            <a:t> </a:t>
          </a:r>
          <a:r>
            <a:rPr lang="en-US" sz="2000" dirty="0">
              <a:latin typeface="IBM Plex Sans" panose="020B0503050203000203" pitchFamily="34" charset="0"/>
            </a:rPr>
            <a:t>– supplies a default parameter value.</a:t>
          </a:r>
        </a:p>
      </dgm:t>
    </dgm:pt>
    <dgm:pt modelId="{7286DA56-F612-443E-A8A0-0950BB6FEE7A}" type="parTrans" cxnId="{FA74E3B2-1BB2-4499-9584-F682CB83C287}">
      <dgm:prSet/>
      <dgm:spPr/>
      <dgm:t>
        <a:bodyPr/>
        <a:lstStyle/>
        <a:p>
          <a:endParaRPr lang="en-US" sz="2000">
            <a:latin typeface="IBM Plex Sans" panose="020B0503050203000203" pitchFamily="34" charset="0"/>
          </a:endParaRPr>
        </a:p>
      </dgm:t>
    </dgm:pt>
    <dgm:pt modelId="{C926FE1C-90DA-4B30-8007-C3E5E1DC664D}" type="sibTrans" cxnId="{FA74E3B2-1BB2-4499-9584-F682CB83C287}">
      <dgm:prSet/>
      <dgm:spPr/>
      <dgm:t>
        <a:bodyPr/>
        <a:lstStyle/>
        <a:p>
          <a:endParaRPr lang="en-US" sz="2000">
            <a:latin typeface="IBM Plex Sans" panose="020B0503050203000203" pitchFamily="34" charset="0"/>
          </a:endParaRPr>
        </a:p>
      </dgm:t>
    </dgm:pt>
    <dgm:pt modelId="{DF5F0E3C-ADD3-4E1A-853D-7083A766C676}" type="pres">
      <dgm:prSet presAssocID="{5BBF350F-33DC-42A4-B5AF-DAB2862EB222}" presName="vert0" presStyleCnt="0">
        <dgm:presLayoutVars>
          <dgm:dir/>
          <dgm:animOne val="branch"/>
          <dgm:animLvl val="lvl"/>
        </dgm:presLayoutVars>
      </dgm:prSet>
      <dgm:spPr/>
    </dgm:pt>
    <dgm:pt modelId="{0DD8E849-0682-43BF-8B6B-2233FDF46BFE}" type="pres">
      <dgm:prSet presAssocID="{2C6A22E5-CC1D-42EE-8DCB-7EF86C191249}" presName="thickLine" presStyleLbl="alignNode1" presStyleIdx="0" presStyleCnt="4"/>
      <dgm:spPr/>
    </dgm:pt>
    <dgm:pt modelId="{E8373F1D-788D-4BB5-A514-E970D48E783A}" type="pres">
      <dgm:prSet presAssocID="{2C6A22E5-CC1D-42EE-8DCB-7EF86C191249}" presName="horz1" presStyleCnt="0"/>
      <dgm:spPr/>
    </dgm:pt>
    <dgm:pt modelId="{0C5FA294-9DEF-486C-A32C-A0EC2C00F7A6}" type="pres">
      <dgm:prSet presAssocID="{2C6A22E5-CC1D-42EE-8DCB-7EF86C191249}" presName="tx1" presStyleLbl="revTx" presStyleIdx="0" presStyleCnt="4"/>
      <dgm:spPr/>
    </dgm:pt>
    <dgm:pt modelId="{32B3BCB9-69AC-474A-94F0-89C700411BD7}" type="pres">
      <dgm:prSet presAssocID="{2C6A22E5-CC1D-42EE-8DCB-7EF86C191249}" presName="vert1" presStyleCnt="0"/>
      <dgm:spPr/>
    </dgm:pt>
    <dgm:pt modelId="{7F9400B8-85CA-4B1B-8870-251DC1FBD441}" type="pres">
      <dgm:prSet presAssocID="{CC01CB3C-51FE-46A0-B9C7-3FA7E47A5CD7}" presName="thickLine" presStyleLbl="alignNode1" presStyleIdx="1" presStyleCnt="4"/>
      <dgm:spPr/>
    </dgm:pt>
    <dgm:pt modelId="{A96B7434-3159-4E50-8222-3EC08F11B5F0}" type="pres">
      <dgm:prSet presAssocID="{CC01CB3C-51FE-46A0-B9C7-3FA7E47A5CD7}" presName="horz1" presStyleCnt="0"/>
      <dgm:spPr/>
    </dgm:pt>
    <dgm:pt modelId="{E819C8F5-49E4-4135-8D1D-4B1B457367F6}" type="pres">
      <dgm:prSet presAssocID="{CC01CB3C-51FE-46A0-B9C7-3FA7E47A5CD7}" presName="tx1" presStyleLbl="revTx" presStyleIdx="1" presStyleCnt="4"/>
      <dgm:spPr/>
    </dgm:pt>
    <dgm:pt modelId="{3948FAB6-5B46-4509-95EA-1066F12DE1FD}" type="pres">
      <dgm:prSet presAssocID="{CC01CB3C-51FE-46A0-B9C7-3FA7E47A5CD7}" presName="vert1" presStyleCnt="0"/>
      <dgm:spPr/>
    </dgm:pt>
    <dgm:pt modelId="{C990DC29-AAAF-4689-A7B3-1D6CF01A0C7B}" type="pres">
      <dgm:prSet presAssocID="{67E05384-20CF-493F-933B-445AFD9260C5}" presName="thickLine" presStyleLbl="alignNode1" presStyleIdx="2" presStyleCnt="4"/>
      <dgm:spPr/>
    </dgm:pt>
    <dgm:pt modelId="{C78E7097-091D-41C8-99FC-1E1406366930}" type="pres">
      <dgm:prSet presAssocID="{67E05384-20CF-493F-933B-445AFD9260C5}" presName="horz1" presStyleCnt="0"/>
      <dgm:spPr/>
    </dgm:pt>
    <dgm:pt modelId="{AF31ADAA-5B45-4B89-A308-05082D179379}" type="pres">
      <dgm:prSet presAssocID="{67E05384-20CF-493F-933B-445AFD9260C5}" presName="tx1" presStyleLbl="revTx" presStyleIdx="2" presStyleCnt="4"/>
      <dgm:spPr/>
    </dgm:pt>
    <dgm:pt modelId="{1B33977D-2003-42DA-BB5B-E138D3865C56}" type="pres">
      <dgm:prSet presAssocID="{67E05384-20CF-493F-933B-445AFD9260C5}" presName="vert1" presStyleCnt="0"/>
      <dgm:spPr/>
    </dgm:pt>
    <dgm:pt modelId="{D8B200F1-31A2-457D-8528-5AFAAE0B6F5E}" type="pres">
      <dgm:prSet presAssocID="{7AE6D1B3-139E-430B-9A57-8C57E7A4EECC}" presName="thickLine" presStyleLbl="alignNode1" presStyleIdx="3" presStyleCnt="4"/>
      <dgm:spPr/>
    </dgm:pt>
    <dgm:pt modelId="{DF7AE961-24E1-477E-BAB9-0DC817E3BFAD}" type="pres">
      <dgm:prSet presAssocID="{7AE6D1B3-139E-430B-9A57-8C57E7A4EECC}" presName="horz1" presStyleCnt="0"/>
      <dgm:spPr/>
    </dgm:pt>
    <dgm:pt modelId="{AA4E1F8B-0AC8-416F-926F-AAF50CC11B4F}" type="pres">
      <dgm:prSet presAssocID="{7AE6D1B3-139E-430B-9A57-8C57E7A4EECC}" presName="tx1" presStyleLbl="revTx" presStyleIdx="3" presStyleCnt="4"/>
      <dgm:spPr/>
    </dgm:pt>
    <dgm:pt modelId="{7815BDEE-6559-40A8-83E7-606CD999564A}" type="pres">
      <dgm:prSet presAssocID="{7AE6D1B3-139E-430B-9A57-8C57E7A4EECC}" presName="vert1" presStyleCnt="0"/>
      <dgm:spPr/>
    </dgm:pt>
  </dgm:ptLst>
  <dgm:cxnLst>
    <dgm:cxn modelId="{BC64D011-D54E-4E9C-91EF-8F1B5D0F0CE6}" srcId="{5BBF350F-33DC-42A4-B5AF-DAB2862EB222}" destId="{CC01CB3C-51FE-46A0-B9C7-3FA7E47A5CD7}" srcOrd="1" destOrd="0" parTransId="{87F19940-F615-44C6-83F1-7AC915C9C46A}" sibTransId="{D59B16BD-7308-4B63-BDF2-E528E02B482E}"/>
    <dgm:cxn modelId="{0753C319-D8A4-4F50-B88E-4BB985F67CC6}" type="presOf" srcId="{2C6A22E5-CC1D-42EE-8DCB-7EF86C191249}" destId="{0C5FA294-9DEF-486C-A32C-A0EC2C00F7A6}" srcOrd="0" destOrd="0" presId="urn:microsoft.com/office/officeart/2008/layout/LinedList"/>
    <dgm:cxn modelId="{99B76A1D-5A94-4935-AA91-2669D9172E04}" type="presOf" srcId="{CC01CB3C-51FE-46A0-B9C7-3FA7E47A5CD7}" destId="{E819C8F5-49E4-4135-8D1D-4B1B457367F6}" srcOrd="0" destOrd="0" presId="urn:microsoft.com/office/officeart/2008/layout/LinedList"/>
    <dgm:cxn modelId="{1F91C34C-1CA8-40B0-A93E-911A23A24C29}" type="presOf" srcId="{67E05384-20CF-493F-933B-445AFD9260C5}" destId="{AF31ADAA-5B45-4B89-A308-05082D179379}" srcOrd="0" destOrd="0" presId="urn:microsoft.com/office/officeart/2008/layout/LinedList"/>
    <dgm:cxn modelId="{ADF68377-A652-4FDF-B53C-506902774B36}" type="presOf" srcId="{5BBF350F-33DC-42A4-B5AF-DAB2862EB222}" destId="{DF5F0E3C-ADD3-4E1A-853D-7083A766C676}" srcOrd="0" destOrd="0" presId="urn:microsoft.com/office/officeart/2008/layout/LinedList"/>
    <dgm:cxn modelId="{0D2C2D7B-5EEB-423D-B415-B2AB1293E73B}" type="presOf" srcId="{7AE6D1B3-139E-430B-9A57-8C57E7A4EECC}" destId="{AA4E1F8B-0AC8-416F-926F-AAF50CC11B4F}" srcOrd="0" destOrd="0" presId="urn:microsoft.com/office/officeart/2008/layout/LinedList"/>
    <dgm:cxn modelId="{5530158C-D206-41A0-9AB8-512B2D161FF3}" srcId="{5BBF350F-33DC-42A4-B5AF-DAB2862EB222}" destId="{67E05384-20CF-493F-933B-445AFD9260C5}" srcOrd="2" destOrd="0" parTransId="{85538328-D1B5-4B4A-A40B-08C1E23ED28C}" sibTransId="{5E3D2306-ADC1-4C8E-AB04-A21BBCF280D2}"/>
    <dgm:cxn modelId="{FA74E3B2-1BB2-4499-9584-F682CB83C287}" srcId="{5BBF350F-33DC-42A4-B5AF-DAB2862EB222}" destId="{7AE6D1B3-139E-430B-9A57-8C57E7A4EECC}" srcOrd="3" destOrd="0" parTransId="{7286DA56-F612-443E-A8A0-0950BB6FEE7A}" sibTransId="{C926FE1C-90DA-4B30-8007-C3E5E1DC664D}"/>
    <dgm:cxn modelId="{FD707CD0-6C47-4F32-937E-76A420F72EDE}" srcId="{5BBF350F-33DC-42A4-B5AF-DAB2862EB222}" destId="{2C6A22E5-CC1D-42EE-8DCB-7EF86C191249}" srcOrd="0" destOrd="0" parTransId="{BE24B3D3-B7E9-4E4A-BFC7-D4ABF7231585}" sibTransId="{58704207-67DD-4340-9A7C-0B64D5283C19}"/>
    <dgm:cxn modelId="{B9131ED1-4EFC-4877-AD72-CDBC5057AE7B}" type="presParOf" srcId="{DF5F0E3C-ADD3-4E1A-853D-7083A766C676}" destId="{0DD8E849-0682-43BF-8B6B-2233FDF46BFE}" srcOrd="0" destOrd="0" presId="urn:microsoft.com/office/officeart/2008/layout/LinedList"/>
    <dgm:cxn modelId="{3068B948-87E4-48FF-A682-87CE9C5D9A86}" type="presParOf" srcId="{DF5F0E3C-ADD3-4E1A-853D-7083A766C676}" destId="{E8373F1D-788D-4BB5-A514-E970D48E783A}" srcOrd="1" destOrd="0" presId="urn:microsoft.com/office/officeart/2008/layout/LinedList"/>
    <dgm:cxn modelId="{C7859D1D-78AF-4B68-AE79-D1D745ECFB23}" type="presParOf" srcId="{E8373F1D-788D-4BB5-A514-E970D48E783A}" destId="{0C5FA294-9DEF-486C-A32C-A0EC2C00F7A6}" srcOrd="0" destOrd="0" presId="urn:microsoft.com/office/officeart/2008/layout/LinedList"/>
    <dgm:cxn modelId="{411596A5-E2C5-45C5-BF7F-850434ECA1C6}" type="presParOf" srcId="{E8373F1D-788D-4BB5-A514-E970D48E783A}" destId="{32B3BCB9-69AC-474A-94F0-89C700411BD7}" srcOrd="1" destOrd="0" presId="urn:microsoft.com/office/officeart/2008/layout/LinedList"/>
    <dgm:cxn modelId="{4599F461-258D-467D-9B6E-5E6E64E6D16F}" type="presParOf" srcId="{DF5F0E3C-ADD3-4E1A-853D-7083A766C676}" destId="{7F9400B8-85CA-4B1B-8870-251DC1FBD441}" srcOrd="2" destOrd="0" presId="urn:microsoft.com/office/officeart/2008/layout/LinedList"/>
    <dgm:cxn modelId="{5DD8C348-0E70-46A7-A146-AA7A06B70482}" type="presParOf" srcId="{DF5F0E3C-ADD3-4E1A-853D-7083A766C676}" destId="{A96B7434-3159-4E50-8222-3EC08F11B5F0}" srcOrd="3" destOrd="0" presId="urn:microsoft.com/office/officeart/2008/layout/LinedList"/>
    <dgm:cxn modelId="{2057252D-CAA9-4FFC-8376-17B4B732A409}" type="presParOf" srcId="{A96B7434-3159-4E50-8222-3EC08F11B5F0}" destId="{E819C8F5-49E4-4135-8D1D-4B1B457367F6}" srcOrd="0" destOrd="0" presId="urn:microsoft.com/office/officeart/2008/layout/LinedList"/>
    <dgm:cxn modelId="{D0E95E7F-2C6F-467B-9895-5704587E8C80}" type="presParOf" srcId="{A96B7434-3159-4E50-8222-3EC08F11B5F0}" destId="{3948FAB6-5B46-4509-95EA-1066F12DE1FD}" srcOrd="1" destOrd="0" presId="urn:microsoft.com/office/officeart/2008/layout/LinedList"/>
    <dgm:cxn modelId="{002F0678-6816-4694-B3A6-69B8587613CF}" type="presParOf" srcId="{DF5F0E3C-ADD3-4E1A-853D-7083A766C676}" destId="{C990DC29-AAAF-4689-A7B3-1D6CF01A0C7B}" srcOrd="4" destOrd="0" presId="urn:microsoft.com/office/officeart/2008/layout/LinedList"/>
    <dgm:cxn modelId="{6A7D79C2-137E-4447-9A35-DC85A23BA9FC}" type="presParOf" srcId="{DF5F0E3C-ADD3-4E1A-853D-7083A766C676}" destId="{C78E7097-091D-41C8-99FC-1E1406366930}" srcOrd="5" destOrd="0" presId="urn:microsoft.com/office/officeart/2008/layout/LinedList"/>
    <dgm:cxn modelId="{6CC045ED-203B-41D5-8E38-AEF9D6CA2EFA}" type="presParOf" srcId="{C78E7097-091D-41C8-99FC-1E1406366930}" destId="{AF31ADAA-5B45-4B89-A308-05082D179379}" srcOrd="0" destOrd="0" presId="urn:microsoft.com/office/officeart/2008/layout/LinedList"/>
    <dgm:cxn modelId="{56261798-4230-429C-8631-904C8242F706}" type="presParOf" srcId="{C78E7097-091D-41C8-99FC-1E1406366930}" destId="{1B33977D-2003-42DA-BB5B-E138D3865C56}" srcOrd="1" destOrd="0" presId="urn:microsoft.com/office/officeart/2008/layout/LinedList"/>
    <dgm:cxn modelId="{3225CAC2-CB85-4C01-BF1C-411FA7302782}" type="presParOf" srcId="{DF5F0E3C-ADD3-4E1A-853D-7083A766C676}" destId="{D8B200F1-31A2-457D-8528-5AFAAE0B6F5E}" srcOrd="6" destOrd="0" presId="urn:microsoft.com/office/officeart/2008/layout/LinedList"/>
    <dgm:cxn modelId="{8E49F048-6CFC-4D39-B8C6-72678E654660}" type="presParOf" srcId="{DF5F0E3C-ADD3-4E1A-853D-7083A766C676}" destId="{DF7AE961-24E1-477E-BAB9-0DC817E3BFAD}" srcOrd="7" destOrd="0" presId="urn:microsoft.com/office/officeart/2008/layout/LinedList"/>
    <dgm:cxn modelId="{18FE6DE3-E4D1-4BFB-A0E0-F8D04400BCA3}" type="presParOf" srcId="{DF7AE961-24E1-477E-BAB9-0DC817E3BFAD}" destId="{AA4E1F8B-0AC8-416F-926F-AAF50CC11B4F}" srcOrd="0" destOrd="0" presId="urn:microsoft.com/office/officeart/2008/layout/LinedList"/>
    <dgm:cxn modelId="{1B6E56C8-5856-478E-9C7E-1522D434B073}" type="presParOf" srcId="{DF7AE961-24E1-477E-BAB9-0DC817E3BFAD}" destId="{7815BDEE-6559-40A8-83E7-606CD999564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2FA6A7-65C3-4CC9-B066-9FE3678795FC}"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AE0D2B64-28E3-4B8E-BC76-263287206C24}">
      <dgm:prSet/>
      <dgm:spPr>
        <a:xfrm>
          <a:off x="407860" y="311007"/>
          <a:ext cx="5710047" cy="619920"/>
        </a:xfrm>
        <a:prstGeom prst="roundRect">
          <a:avLst/>
        </a:prstGeom>
        <a:solidFill>
          <a:schemeClr val="accent3">
            <a:lumMod val="75000"/>
          </a:schemeClr>
        </a:solidFill>
        <a:ln w="15875" cap="flat" cmpd="sng" algn="ctr">
          <a:solidFill>
            <a:sysClr val="window" lastClr="FFFFFF">
              <a:hueOff val="0"/>
              <a:satOff val="0"/>
              <a:lumOff val="0"/>
              <a:alphaOff val="0"/>
            </a:sysClr>
          </a:solidFill>
          <a:prstDash val="solid"/>
        </a:ln>
        <a:effectLst/>
      </dgm:spPr>
      <dgm:t>
        <a:bodyPr/>
        <a:lstStyle/>
        <a:p>
          <a:pPr>
            <a:buNone/>
          </a:pPr>
          <a:r>
            <a:rPr lang="en-US">
              <a:solidFill>
                <a:sysClr val="window" lastClr="FFFFFF"/>
              </a:solidFill>
              <a:latin typeface="IBM Plex Sans" panose="020B0503050203000203" pitchFamily="34" charset="0"/>
              <a:ea typeface="+mn-ea"/>
              <a:cs typeface="+mn-cs"/>
            </a:rPr>
            <a:t>@Produces</a:t>
          </a:r>
        </a:p>
      </dgm:t>
    </dgm:pt>
    <dgm:pt modelId="{825F9C48-637F-47E5-A512-F7FEDBEA8DB7}" type="parTrans" cxnId="{B85415E0-0036-496C-8F14-A75CEAF50016}">
      <dgm:prSet/>
      <dgm:spPr/>
      <dgm:t>
        <a:bodyPr/>
        <a:lstStyle/>
        <a:p>
          <a:endParaRPr lang="en-US">
            <a:latin typeface="IBM Plex Sans" panose="020B0503050203000203" pitchFamily="34" charset="0"/>
          </a:endParaRPr>
        </a:p>
      </dgm:t>
    </dgm:pt>
    <dgm:pt modelId="{EDE565E1-E4CE-4CA7-9746-A98B6B713F9F}" type="sibTrans" cxnId="{B85415E0-0036-496C-8F14-A75CEAF50016}">
      <dgm:prSet/>
      <dgm:spPr/>
      <dgm:t>
        <a:bodyPr/>
        <a:lstStyle/>
        <a:p>
          <a:endParaRPr lang="en-US">
            <a:latin typeface="IBM Plex Sans" panose="020B0503050203000203" pitchFamily="34" charset="0"/>
          </a:endParaRPr>
        </a:p>
      </dgm:t>
    </dgm:pt>
    <dgm:pt modelId="{0C2931E6-3608-49DB-9E13-24A38DD7EB34}">
      <dgm:prSet/>
      <dgm:spPr>
        <a:xfrm>
          <a:off x="0" y="620967"/>
          <a:ext cx="8157210" cy="2712149"/>
        </a:xfrm>
        <a:prstGeom prst="rect">
          <a:avLst/>
        </a:prstGeom>
        <a:solidFill>
          <a:sysClr val="window" lastClr="FFFFFF">
            <a:alpha val="90000"/>
            <a:hueOff val="0"/>
            <a:satOff val="0"/>
            <a:lumOff val="0"/>
            <a:alphaOff val="0"/>
          </a:sysClr>
        </a:solidFill>
        <a:ln w="15875" cap="flat" cmpd="sng" algn="ctr">
          <a:solidFill>
            <a:schemeClr val="accent3">
              <a:lumMod val="75000"/>
            </a:schemeClr>
          </a:solidFill>
          <a:prstDash val="solid"/>
        </a:ln>
        <a:effectLst/>
      </dgm:spPr>
      <dgm:t>
        <a:bodyPr/>
        <a:lstStyle/>
        <a:p>
          <a:pPr>
            <a:lnSpc>
              <a:spcPct val="100000"/>
            </a:lnSpc>
            <a:buChar char="•"/>
          </a:pPr>
          <a:r>
            <a:rPr lang="en-US" dirty="0">
              <a:solidFill>
                <a:srgbClr val="000000">
                  <a:hueOff val="0"/>
                  <a:satOff val="0"/>
                  <a:lumOff val="0"/>
                  <a:alphaOff val="0"/>
                </a:srgbClr>
              </a:solidFill>
              <a:latin typeface="IBM Plex Sans" panose="020B0503050203000203" pitchFamily="34" charset="0"/>
              <a:ea typeface="+mn-ea"/>
              <a:cs typeface="+mn-cs"/>
            </a:rPr>
            <a:t>Used on a class or method to identify the content types that can be produced by that resource class or method</a:t>
          </a:r>
        </a:p>
      </dgm:t>
    </dgm:pt>
    <dgm:pt modelId="{0517794B-D8A2-4320-B785-FF34F8E9B80E}" type="parTrans" cxnId="{A4B0B1CB-B843-484C-996C-54BC8CEA6D4F}">
      <dgm:prSet/>
      <dgm:spPr/>
      <dgm:t>
        <a:bodyPr/>
        <a:lstStyle/>
        <a:p>
          <a:endParaRPr lang="en-US">
            <a:latin typeface="IBM Plex Sans" panose="020B0503050203000203" pitchFamily="34" charset="0"/>
          </a:endParaRPr>
        </a:p>
      </dgm:t>
    </dgm:pt>
    <dgm:pt modelId="{D0769B67-CFCA-4844-BDA9-52ACF2B4B71D}" type="sibTrans" cxnId="{A4B0B1CB-B843-484C-996C-54BC8CEA6D4F}">
      <dgm:prSet/>
      <dgm:spPr/>
      <dgm:t>
        <a:bodyPr/>
        <a:lstStyle/>
        <a:p>
          <a:endParaRPr lang="en-US">
            <a:latin typeface="IBM Plex Sans" panose="020B0503050203000203" pitchFamily="34" charset="0"/>
          </a:endParaRPr>
        </a:p>
      </dgm:t>
    </dgm:pt>
    <dgm:pt modelId="{D4B9BF4E-9CD8-40EC-89EE-0A4613826FDE}">
      <dgm:prSet/>
      <dgm:spPr>
        <a:xfrm>
          <a:off x="0" y="620967"/>
          <a:ext cx="8157210" cy="2712149"/>
        </a:xfrm>
        <a:prstGeom prst="rect">
          <a:avLst/>
        </a:prstGeom>
        <a:solidFill>
          <a:sysClr val="window" lastClr="FFFFFF">
            <a:alpha val="90000"/>
            <a:hueOff val="0"/>
            <a:satOff val="0"/>
            <a:lumOff val="0"/>
            <a:alphaOff val="0"/>
          </a:sysClr>
        </a:solidFill>
        <a:ln w="15875" cap="flat" cmpd="sng" algn="ctr">
          <a:solidFill>
            <a:schemeClr val="accent3">
              <a:lumMod val="75000"/>
            </a:schemeClr>
          </a:solidFill>
          <a:prstDash val="solid"/>
        </a:ln>
        <a:effectLst/>
      </dgm:spPr>
      <dgm:t>
        <a:bodyPr/>
        <a:lstStyle/>
        <a:p>
          <a:pPr>
            <a:lnSpc>
              <a:spcPct val="100000"/>
            </a:lnSpc>
            <a:buChar char="•"/>
          </a:pPr>
          <a:r>
            <a:rPr lang="en-US" dirty="0">
              <a:solidFill>
                <a:srgbClr val="000000">
                  <a:hueOff val="0"/>
                  <a:satOff val="0"/>
                  <a:lumOff val="0"/>
                  <a:alphaOff val="0"/>
                </a:srgbClr>
              </a:solidFill>
              <a:latin typeface="IBM Plex Sans" panose="020B0503050203000203" pitchFamily="34" charset="0"/>
              <a:ea typeface="+mn-ea"/>
              <a:cs typeface="+mn-cs"/>
            </a:rPr>
            <a:t>If not specified, CXF assumes any type (*/*) can be produced</a:t>
          </a:r>
        </a:p>
      </dgm:t>
    </dgm:pt>
    <dgm:pt modelId="{37D1B27B-182D-4388-816A-10145302EAE6}" type="parTrans" cxnId="{BC2A8707-AF2A-4BBB-A4FA-D5AFF6001D3D}">
      <dgm:prSet/>
      <dgm:spPr/>
      <dgm:t>
        <a:bodyPr/>
        <a:lstStyle/>
        <a:p>
          <a:endParaRPr lang="en-US">
            <a:latin typeface="IBM Plex Sans" panose="020B0503050203000203" pitchFamily="34" charset="0"/>
          </a:endParaRPr>
        </a:p>
      </dgm:t>
    </dgm:pt>
    <dgm:pt modelId="{247619C4-736C-40E0-B46D-1D200CE00355}" type="sibTrans" cxnId="{BC2A8707-AF2A-4BBB-A4FA-D5AFF6001D3D}">
      <dgm:prSet/>
      <dgm:spPr/>
      <dgm:t>
        <a:bodyPr/>
        <a:lstStyle/>
        <a:p>
          <a:endParaRPr lang="en-US">
            <a:latin typeface="IBM Plex Sans" panose="020B0503050203000203" pitchFamily="34" charset="0"/>
          </a:endParaRPr>
        </a:p>
      </dgm:t>
    </dgm:pt>
    <dgm:pt modelId="{5BF0AAA6-F4F0-4C5F-A3EA-6150789A3D1F}">
      <dgm:prSet/>
      <dgm:spPr>
        <a:xfrm>
          <a:off x="0" y="620967"/>
          <a:ext cx="8157210" cy="2712149"/>
        </a:xfrm>
        <a:prstGeom prst="rect">
          <a:avLst/>
        </a:prstGeom>
        <a:solidFill>
          <a:sysClr val="window" lastClr="FFFFFF">
            <a:alpha val="90000"/>
            <a:hueOff val="0"/>
            <a:satOff val="0"/>
            <a:lumOff val="0"/>
            <a:alphaOff val="0"/>
          </a:sysClr>
        </a:solidFill>
        <a:ln w="15875" cap="flat" cmpd="sng" algn="ctr">
          <a:solidFill>
            <a:schemeClr val="accent3">
              <a:lumMod val="75000"/>
            </a:schemeClr>
          </a:solidFill>
          <a:prstDash val="solid"/>
        </a:ln>
        <a:effectLst/>
      </dgm:spPr>
      <dgm:t>
        <a:bodyPr/>
        <a:lstStyle/>
        <a:p>
          <a:pPr>
            <a:lnSpc>
              <a:spcPct val="100000"/>
            </a:lnSpc>
            <a:buChar char="•"/>
          </a:pPr>
          <a:r>
            <a:rPr lang="en-US" dirty="0">
              <a:solidFill>
                <a:srgbClr val="000000">
                  <a:hueOff val="0"/>
                  <a:satOff val="0"/>
                  <a:lumOff val="0"/>
                  <a:alphaOff val="0"/>
                </a:srgbClr>
              </a:solidFill>
              <a:latin typeface="IBM Plex Sans" panose="020B0503050203000203" pitchFamily="34" charset="0"/>
              <a:ea typeface="+mn-ea"/>
              <a:cs typeface="+mn-cs"/>
            </a:rPr>
            <a:t>CXF responds with HTTP status “406 Not Acceptable” if no appropriate method is found</a:t>
          </a:r>
        </a:p>
      </dgm:t>
    </dgm:pt>
    <dgm:pt modelId="{65F65CDA-AA37-4C05-B07D-2A56FB1B6C96}" type="parTrans" cxnId="{3FAFD759-A0AB-46B3-8ADD-B227D7C4E709}">
      <dgm:prSet/>
      <dgm:spPr/>
      <dgm:t>
        <a:bodyPr/>
        <a:lstStyle/>
        <a:p>
          <a:endParaRPr lang="en-US">
            <a:latin typeface="IBM Plex Sans" panose="020B0503050203000203" pitchFamily="34" charset="0"/>
          </a:endParaRPr>
        </a:p>
      </dgm:t>
    </dgm:pt>
    <dgm:pt modelId="{18F236C2-9BD3-4CCE-9DB7-871647394EF0}" type="sibTrans" cxnId="{3FAFD759-A0AB-46B3-8ADD-B227D7C4E709}">
      <dgm:prSet/>
      <dgm:spPr/>
      <dgm:t>
        <a:bodyPr/>
        <a:lstStyle/>
        <a:p>
          <a:endParaRPr lang="en-US">
            <a:latin typeface="IBM Plex Sans" panose="020B0503050203000203" pitchFamily="34" charset="0"/>
          </a:endParaRPr>
        </a:p>
      </dgm:t>
    </dgm:pt>
    <dgm:pt modelId="{53CD67A6-98AA-495D-B9F1-268AC6E2E1FB}">
      <dgm:prSet/>
      <dgm:spPr>
        <a:xfrm>
          <a:off x="407860" y="3446517"/>
          <a:ext cx="5710047" cy="619920"/>
        </a:xfrm>
        <a:prstGeom prst="roundRect">
          <a:avLst/>
        </a:prstGeom>
        <a:solidFill>
          <a:schemeClr val="accent3">
            <a:lumMod val="60000"/>
            <a:lumOff val="40000"/>
          </a:schemeClr>
        </a:solidFill>
        <a:ln w="15875" cap="flat" cmpd="sng" algn="ctr">
          <a:solidFill>
            <a:sysClr val="window" lastClr="FFFFFF">
              <a:hueOff val="0"/>
              <a:satOff val="0"/>
              <a:lumOff val="0"/>
              <a:alphaOff val="0"/>
            </a:sysClr>
          </a:solidFill>
          <a:prstDash val="solid"/>
        </a:ln>
        <a:effectLst/>
      </dgm:spPr>
      <dgm:t>
        <a:bodyPr/>
        <a:lstStyle/>
        <a:p>
          <a:pPr>
            <a:buNone/>
          </a:pPr>
          <a:r>
            <a:rPr lang="en-US">
              <a:solidFill>
                <a:sysClr val="window" lastClr="FFFFFF"/>
              </a:solidFill>
              <a:latin typeface="IBM Plex Sans" panose="020B0503050203000203" pitchFamily="34" charset="0"/>
              <a:ea typeface="+mn-ea"/>
              <a:cs typeface="+mn-cs"/>
            </a:rPr>
            <a:t>@Consumes</a:t>
          </a:r>
        </a:p>
      </dgm:t>
    </dgm:pt>
    <dgm:pt modelId="{E3CA738C-BA8E-437B-8B84-C059DEB37899}" type="parTrans" cxnId="{36864ABD-7A98-4AD4-BCF5-3BB01D064349}">
      <dgm:prSet/>
      <dgm:spPr/>
      <dgm:t>
        <a:bodyPr/>
        <a:lstStyle/>
        <a:p>
          <a:endParaRPr lang="en-US">
            <a:latin typeface="IBM Plex Sans" panose="020B0503050203000203" pitchFamily="34" charset="0"/>
          </a:endParaRPr>
        </a:p>
      </dgm:t>
    </dgm:pt>
    <dgm:pt modelId="{6BDABAE1-9EFE-4353-95FC-2A309B0F51B7}" type="sibTrans" cxnId="{36864ABD-7A98-4AD4-BCF5-3BB01D064349}">
      <dgm:prSet/>
      <dgm:spPr/>
      <dgm:t>
        <a:bodyPr/>
        <a:lstStyle/>
        <a:p>
          <a:endParaRPr lang="en-US">
            <a:latin typeface="IBM Plex Sans" panose="020B0503050203000203" pitchFamily="34" charset="0"/>
          </a:endParaRPr>
        </a:p>
      </dgm:t>
    </dgm:pt>
    <dgm:pt modelId="{7517E391-27C5-4987-B752-E5808994EE41}">
      <dgm:prSet/>
      <dgm:spPr>
        <a:xfrm>
          <a:off x="0" y="3756477"/>
          <a:ext cx="8157210" cy="2712149"/>
        </a:xfrm>
        <a:prstGeom prst="rect">
          <a:avLst/>
        </a:prstGeom>
        <a:solidFill>
          <a:sysClr val="window" lastClr="FFFFFF">
            <a:alpha val="90000"/>
            <a:hueOff val="0"/>
            <a:satOff val="0"/>
            <a:lumOff val="0"/>
            <a:alphaOff val="0"/>
          </a:sysClr>
        </a:solidFill>
        <a:ln w="15875" cap="flat" cmpd="sng" algn="ctr">
          <a:solidFill>
            <a:schemeClr val="accent2">
              <a:lumMod val="60000"/>
              <a:lumOff val="40000"/>
            </a:schemeClr>
          </a:solidFill>
          <a:prstDash val="solid"/>
        </a:ln>
        <a:effectLst/>
      </dgm:spPr>
      <dgm:t>
        <a:bodyPr/>
        <a:lstStyle/>
        <a:p>
          <a:pPr>
            <a:lnSpc>
              <a:spcPct val="100000"/>
            </a:lnSpc>
            <a:buChar char="•"/>
          </a:pPr>
          <a:r>
            <a:rPr lang="en-US" dirty="0">
              <a:solidFill>
                <a:srgbClr val="000000">
                  <a:hueOff val="0"/>
                  <a:satOff val="0"/>
                  <a:lumOff val="0"/>
                  <a:alphaOff val="0"/>
                </a:srgbClr>
              </a:solidFill>
              <a:latin typeface="IBM Plex Sans" panose="020B0503050203000203" pitchFamily="34" charset="0"/>
              <a:ea typeface="+mn-ea"/>
              <a:cs typeface="+mn-cs"/>
            </a:rPr>
            <a:t>Used on a class or method to identify the content types that can be accepted by that resource class or method</a:t>
          </a:r>
        </a:p>
      </dgm:t>
    </dgm:pt>
    <dgm:pt modelId="{4DC8D912-CC59-428E-B568-61E9A269171D}" type="parTrans" cxnId="{F8C32DC4-BC6F-435F-8D0F-7173643E904B}">
      <dgm:prSet/>
      <dgm:spPr/>
      <dgm:t>
        <a:bodyPr/>
        <a:lstStyle/>
        <a:p>
          <a:endParaRPr lang="en-US">
            <a:latin typeface="IBM Plex Sans" panose="020B0503050203000203" pitchFamily="34" charset="0"/>
          </a:endParaRPr>
        </a:p>
      </dgm:t>
    </dgm:pt>
    <dgm:pt modelId="{8FCCD35A-C32C-4230-B024-05FB5E4E8376}" type="sibTrans" cxnId="{F8C32DC4-BC6F-435F-8D0F-7173643E904B}">
      <dgm:prSet/>
      <dgm:spPr/>
      <dgm:t>
        <a:bodyPr/>
        <a:lstStyle/>
        <a:p>
          <a:endParaRPr lang="en-US">
            <a:latin typeface="IBM Plex Sans" panose="020B0503050203000203" pitchFamily="34" charset="0"/>
          </a:endParaRPr>
        </a:p>
      </dgm:t>
    </dgm:pt>
    <dgm:pt modelId="{2C583E2E-AC92-403A-B95B-0C3A1BAD7E6D}">
      <dgm:prSet/>
      <dgm:spPr>
        <a:xfrm>
          <a:off x="0" y="3756477"/>
          <a:ext cx="8157210" cy="2712149"/>
        </a:xfrm>
        <a:prstGeom prst="rect">
          <a:avLst/>
        </a:prstGeom>
        <a:solidFill>
          <a:sysClr val="window" lastClr="FFFFFF">
            <a:alpha val="90000"/>
            <a:hueOff val="0"/>
            <a:satOff val="0"/>
            <a:lumOff val="0"/>
            <a:alphaOff val="0"/>
          </a:sysClr>
        </a:solidFill>
        <a:ln w="15875" cap="flat" cmpd="sng" algn="ctr">
          <a:solidFill>
            <a:schemeClr val="accent2">
              <a:lumMod val="60000"/>
              <a:lumOff val="40000"/>
            </a:schemeClr>
          </a:solidFill>
          <a:prstDash val="solid"/>
        </a:ln>
        <a:effectLst/>
      </dgm:spPr>
      <dgm:t>
        <a:bodyPr/>
        <a:lstStyle/>
        <a:p>
          <a:pPr>
            <a:lnSpc>
              <a:spcPct val="100000"/>
            </a:lnSpc>
            <a:buChar char="•"/>
          </a:pPr>
          <a:r>
            <a:rPr lang="en-US" dirty="0">
              <a:solidFill>
                <a:srgbClr val="000000">
                  <a:hueOff val="0"/>
                  <a:satOff val="0"/>
                  <a:lumOff val="0"/>
                  <a:alphaOff val="0"/>
                </a:srgbClr>
              </a:solidFill>
              <a:latin typeface="IBM Plex Sans" panose="020B0503050203000203" pitchFamily="34" charset="0"/>
              <a:ea typeface="+mn-ea"/>
              <a:cs typeface="+mn-cs"/>
            </a:rPr>
            <a:t>Method annotation overrides class annotation</a:t>
          </a:r>
        </a:p>
      </dgm:t>
    </dgm:pt>
    <dgm:pt modelId="{83078B17-08C7-4759-8389-62E565A75BC7}" type="parTrans" cxnId="{AB73F26F-551F-4CFF-B90D-ABA9F89E4416}">
      <dgm:prSet/>
      <dgm:spPr/>
      <dgm:t>
        <a:bodyPr/>
        <a:lstStyle/>
        <a:p>
          <a:endParaRPr lang="en-US">
            <a:latin typeface="IBM Plex Sans" panose="020B0503050203000203" pitchFamily="34" charset="0"/>
          </a:endParaRPr>
        </a:p>
      </dgm:t>
    </dgm:pt>
    <dgm:pt modelId="{57B028D0-BE90-4A0E-AFB5-4D468D5A5183}" type="sibTrans" cxnId="{AB73F26F-551F-4CFF-B90D-ABA9F89E4416}">
      <dgm:prSet/>
      <dgm:spPr/>
      <dgm:t>
        <a:bodyPr/>
        <a:lstStyle/>
        <a:p>
          <a:endParaRPr lang="en-US">
            <a:latin typeface="IBM Plex Sans" panose="020B0503050203000203" pitchFamily="34" charset="0"/>
          </a:endParaRPr>
        </a:p>
      </dgm:t>
    </dgm:pt>
    <dgm:pt modelId="{E8E3D579-67B0-44D0-89EB-D9F8B3B4C282}">
      <dgm:prSet/>
      <dgm:spPr>
        <a:xfrm>
          <a:off x="0" y="3756477"/>
          <a:ext cx="8157210" cy="2712149"/>
        </a:xfrm>
        <a:prstGeom prst="rect">
          <a:avLst/>
        </a:prstGeom>
        <a:solidFill>
          <a:sysClr val="window" lastClr="FFFFFF">
            <a:alpha val="90000"/>
            <a:hueOff val="0"/>
            <a:satOff val="0"/>
            <a:lumOff val="0"/>
            <a:alphaOff val="0"/>
          </a:sysClr>
        </a:solidFill>
        <a:ln w="15875" cap="flat" cmpd="sng" algn="ctr">
          <a:solidFill>
            <a:schemeClr val="accent2">
              <a:lumMod val="60000"/>
              <a:lumOff val="40000"/>
            </a:schemeClr>
          </a:solidFill>
          <a:prstDash val="solid"/>
        </a:ln>
        <a:effectLst/>
      </dgm:spPr>
      <dgm:t>
        <a:bodyPr/>
        <a:lstStyle/>
        <a:p>
          <a:pPr>
            <a:lnSpc>
              <a:spcPct val="100000"/>
            </a:lnSpc>
            <a:buChar char="•"/>
          </a:pPr>
          <a:r>
            <a:rPr lang="en-US" dirty="0">
              <a:solidFill>
                <a:srgbClr val="000000">
                  <a:hueOff val="0"/>
                  <a:satOff val="0"/>
                  <a:lumOff val="0"/>
                  <a:alphaOff val="0"/>
                </a:srgbClr>
              </a:solidFill>
              <a:latin typeface="IBM Plex Sans" panose="020B0503050203000203" pitchFamily="34" charset="0"/>
              <a:ea typeface="+mn-ea"/>
              <a:cs typeface="+mn-cs"/>
            </a:rPr>
            <a:t>If not specified, CXF assumes any type (*/*) is acceptable</a:t>
          </a:r>
        </a:p>
      </dgm:t>
    </dgm:pt>
    <dgm:pt modelId="{3524E9E8-401B-48EF-9E61-F45B366A0E29}" type="parTrans" cxnId="{7EE7238A-9539-49CD-958E-39C40CFE87AF}">
      <dgm:prSet/>
      <dgm:spPr/>
      <dgm:t>
        <a:bodyPr/>
        <a:lstStyle/>
        <a:p>
          <a:endParaRPr lang="en-US">
            <a:latin typeface="IBM Plex Sans" panose="020B0503050203000203" pitchFamily="34" charset="0"/>
          </a:endParaRPr>
        </a:p>
      </dgm:t>
    </dgm:pt>
    <dgm:pt modelId="{04291A02-576E-4735-B5C2-0755702CDED3}" type="sibTrans" cxnId="{7EE7238A-9539-49CD-958E-39C40CFE87AF}">
      <dgm:prSet/>
      <dgm:spPr/>
      <dgm:t>
        <a:bodyPr/>
        <a:lstStyle/>
        <a:p>
          <a:endParaRPr lang="en-US">
            <a:latin typeface="IBM Plex Sans" panose="020B0503050203000203" pitchFamily="34" charset="0"/>
          </a:endParaRPr>
        </a:p>
      </dgm:t>
    </dgm:pt>
    <dgm:pt modelId="{63D85C2A-9734-45B7-AE17-900D120111B7}">
      <dgm:prSet/>
      <dgm:spPr>
        <a:xfrm>
          <a:off x="0" y="3756477"/>
          <a:ext cx="8157210" cy="2712149"/>
        </a:xfrm>
        <a:prstGeom prst="rect">
          <a:avLst/>
        </a:prstGeom>
        <a:solidFill>
          <a:sysClr val="window" lastClr="FFFFFF">
            <a:alpha val="90000"/>
            <a:hueOff val="0"/>
            <a:satOff val="0"/>
            <a:lumOff val="0"/>
            <a:alphaOff val="0"/>
          </a:sysClr>
        </a:solidFill>
        <a:ln w="15875" cap="flat" cmpd="sng" algn="ctr">
          <a:solidFill>
            <a:schemeClr val="accent2">
              <a:lumMod val="60000"/>
              <a:lumOff val="40000"/>
            </a:schemeClr>
          </a:solidFill>
          <a:prstDash val="solid"/>
        </a:ln>
        <a:effectLst/>
      </dgm:spPr>
      <dgm:t>
        <a:bodyPr/>
        <a:lstStyle/>
        <a:p>
          <a:pPr>
            <a:lnSpc>
              <a:spcPct val="100000"/>
            </a:lnSpc>
            <a:buChar char="•"/>
          </a:pPr>
          <a:r>
            <a:rPr lang="en-US" dirty="0">
              <a:solidFill>
                <a:srgbClr val="000000">
                  <a:hueOff val="0"/>
                  <a:satOff val="0"/>
                  <a:lumOff val="0"/>
                  <a:alphaOff val="0"/>
                </a:srgbClr>
              </a:solidFill>
              <a:latin typeface="IBM Plex Sans" panose="020B0503050203000203" pitchFamily="34" charset="0"/>
              <a:ea typeface="+mn-ea"/>
              <a:cs typeface="+mn-cs"/>
            </a:rPr>
            <a:t>CXF responds with HTTP status “406 Not Acceptable” if no appropriate method is found</a:t>
          </a:r>
        </a:p>
      </dgm:t>
    </dgm:pt>
    <dgm:pt modelId="{2946E06E-2903-4D9A-B1AE-6F52365B6EA9}" type="parTrans" cxnId="{51C64132-924C-4186-A541-E914B5E77D2F}">
      <dgm:prSet/>
      <dgm:spPr/>
      <dgm:t>
        <a:bodyPr/>
        <a:lstStyle/>
        <a:p>
          <a:endParaRPr lang="en-US">
            <a:latin typeface="IBM Plex Sans" panose="020B0503050203000203" pitchFamily="34" charset="0"/>
          </a:endParaRPr>
        </a:p>
      </dgm:t>
    </dgm:pt>
    <dgm:pt modelId="{36D0DC77-91B8-4CC6-A087-CBBD4A7B8E2A}" type="sibTrans" cxnId="{51C64132-924C-4186-A541-E914B5E77D2F}">
      <dgm:prSet/>
      <dgm:spPr/>
      <dgm:t>
        <a:bodyPr/>
        <a:lstStyle/>
        <a:p>
          <a:endParaRPr lang="en-US">
            <a:latin typeface="IBM Plex Sans" panose="020B0503050203000203" pitchFamily="34" charset="0"/>
          </a:endParaRPr>
        </a:p>
      </dgm:t>
    </dgm:pt>
    <dgm:pt modelId="{B65AC904-511B-4781-ABA9-E0EB411236A4}">
      <dgm:prSet/>
      <dgm:spPr>
        <a:xfrm>
          <a:off x="0" y="620967"/>
          <a:ext cx="8157210" cy="2712149"/>
        </a:xfrm>
        <a:prstGeom prst="rect">
          <a:avLst/>
        </a:prstGeom>
        <a:solidFill>
          <a:sysClr val="window" lastClr="FFFFFF">
            <a:alpha val="90000"/>
            <a:hueOff val="0"/>
            <a:satOff val="0"/>
            <a:lumOff val="0"/>
            <a:alphaOff val="0"/>
          </a:sysClr>
        </a:solidFill>
        <a:ln w="15875" cap="flat" cmpd="sng" algn="ctr">
          <a:solidFill>
            <a:schemeClr val="accent3">
              <a:lumMod val="75000"/>
            </a:schemeClr>
          </a:solidFill>
          <a:prstDash val="solid"/>
        </a:ln>
        <a:effectLst/>
      </dgm:spPr>
      <dgm:t>
        <a:bodyPr/>
        <a:lstStyle/>
        <a:p>
          <a:pPr>
            <a:lnSpc>
              <a:spcPct val="100000"/>
            </a:lnSpc>
            <a:buChar char="•"/>
          </a:pPr>
          <a:r>
            <a:rPr lang="en-US">
              <a:solidFill>
                <a:srgbClr val="000000">
                  <a:hueOff val="0"/>
                  <a:satOff val="0"/>
                  <a:lumOff val="0"/>
                  <a:alphaOff val="0"/>
                </a:srgbClr>
              </a:solidFill>
              <a:latin typeface="IBM Plex Sans" panose="020B0503050203000203" pitchFamily="34" charset="0"/>
              <a:ea typeface="+mn-ea"/>
              <a:cs typeface="+mn-cs"/>
            </a:rPr>
            <a:t>Method annotation overrides class annotation</a:t>
          </a:r>
        </a:p>
      </dgm:t>
    </dgm:pt>
    <dgm:pt modelId="{0D9ADFB1-BF60-484F-AE4B-8E8A92E5DC9A}" type="sibTrans" cxnId="{750A2EE4-281C-43FF-8328-230BC12A5454}">
      <dgm:prSet/>
      <dgm:spPr/>
      <dgm:t>
        <a:bodyPr/>
        <a:lstStyle/>
        <a:p>
          <a:endParaRPr lang="en-US">
            <a:latin typeface="IBM Plex Sans" panose="020B0503050203000203" pitchFamily="34" charset="0"/>
          </a:endParaRPr>
        </a:p>
      </dgm:t>
    </dgm:pt>
    <dgm:pt modelId="{B56BBE81-225F-4669-8D3C-5202E0334870}" type="parTrans" cxnId="{750A2EE4-281C-43FF-8328-230BC12A5454}">
      <dgm:prSet/>
      <dgm:spPr/>
      <dgm:t>
        <a:bodyPr/>
        <a:lstStyle/>
        <a:p>
          <a:endParaRPr lang="en-US">
            <a:latin typeface="IBM Plex Sans" panose="020B0503050203000203" pitchFamily="34" charset="0"/>
          </a:endParaRPr>
        </a:p>
      </dgm:t>
    </dgm:pt>
    <dgm:pt modelId="{0D3566FD-8C7E-4981-9697-0E4731E64D34}" type="pres">
      <dgm:prSet presAssocID="{1C2FA6A7-65C3-4CC9-B066-9FE3678795FC}" presName="linear" presStyleCnt="0">
        <dgm:presLayoutVars>
          <dgm:dir/>
          <dgm:animLvl val="lvl"/>
          <dgm:resizeHandles val="exact"/>
        </dgm:presLayoutVars>
      </dgm:prSet>
      <dgm:spPr/>
    </dgm:pt>
    <dgm:pt modelId="{D90DB6B1-CC02-4B83-BEF2-AB280E8014EC}" type="pres">
      <dgm:prSet presAssocID="{AE0D2B64-28E3-4B8E-BC76-263287206C24}" presName="parentLin" presStyleCnt="0"/>
      <dgm:spPr/>
    </dgm:pt>
    <dgm:pt modelId="{F9A2EBDD-458D-41CD-B1AB-5BB62924C5E3}" type="pres">
      <dgm:prSet presAssocID="{AE0D2B64-28E3-4B8E-BC76-263287206C24}" presName="parentLeftMargin" presStyleLbl="node1" presStyleIdx="0" presStyleCnt="2"/>
      <dgm:spPr/>
    </dgm:pt>
    <dgm:pt modelId="{3B2DF8AA-7A1A-4C29-A8FF-BAD05F246CA4}" type="pres">
      <dgm:prSet presAssocID="{AE0D2B64-28E3-4B8E-BC76-263287206C24}" presName="parentText" presStyleLbl="node1" presStyleIdx="0" presStyleCnt="2">
        <dgm:presLayoutVars>
          <dgm:chMax val="0"/>
          <dgm:bulletEnabled val="1"/>
        </dgm:presLayoutVars>
      </dgm:prSet>
      <dgm:spPr/>
    </dgm:pt>
    <dgm:pt modelId="{75854AF4-D199-4903-AE63-FC7A2DFAFBB9}" type="pres">
      <dgm:prSet presAssocID="{AE0D2B64-28E3-4B8E-BC76-263287206C24}" presName="negativeSpace" presStyleCnt="0"/>
      <dgm:spPr/>
    </dgm:pt>
    <dgm:pt modelId="{13EF74B8-F7B6-4460-9531-0577B0A9F487}" type="pres">
      <dgm:prSet presAssocID="{AE0D2B64-28E3-4B8E-BC76-263287206C24}" presName="childText" presStyleLbl="conFgAcc1" presStyleIdx="0" presStyleCnt="2">
        <dgm:presLayoutVars>
          <dgm:bulletEnabled val="1"/>
        </dgm:presLayoutVars>
      </dgm:prSet>
      <dgm:spPr/>
    </dgm:pt>
    <dgm:pt modelId="{97E70280-CEFF-4DA9-897D-DD7577962A4A}" type="pres">
      <dgm:prSet presAssocID="{EDE565E1-E4CE-4CA7-9746-A98B6B713F9F}" presName="spaceBetweenRectangles" presStyleCnt="0"/>
      <dgm:spPr/>
    </dgm:pt>
    <dgm:pt modelId="{B6FB2162-690C-4983-9BCD-3658B146361C}" type="pres">
      <dgm:prSet presAssocID="{53CD67A6-98AA-495D-B9F1-268AC6E2E1FB}" presName="parentLin" presStyleCnt="0"/>
      <dgm:spPr/>
    </dgm:pt>
    <dgm:pt modelId="{774D48C8-7BEA-40C6-B295-413CF73776F2}" type="pres">
      <dgm:prSet presAssocID="{53CD67A6-98AA-495D-B9F1-268AC6E2E1FB}" presName="parentLeftMargin" presStyleLbl="node1" presStyleIdx="0" presStyleCnt="2"/>
      <dgm:spPr/>
    </dgm:pt>
    <dgm:pt modelId="{E423F66C-ADF9-49CA-9B2D-9931EBE3F9BD}" type="pres">
      <dgm:prSet presAssocID="{53CD67A6-98AA-495D-B9F1-268AC6E2E1FB}" presName="parentText" presStyleLbl="node1" presStyleIdx="1" presStyleCnt="2">
        <dgm:presLayoutVars>
          <dgm:chMax val="0"/>
          <dgm:bulletEnabled val="1"/>
        </dgm:presLayoutVars>
      </dgm:prSet>
      <dgm:spPr/>
    </dgm:pt>
    <dgm:pt modelId="{C4D908A1-E07F-452D-8696-5631107274AC}" type="pres">
      <dgm:prSet presAssocID="{53CD67A6-98AA-495D-B9F1-268AC6E2E1FB}" presName="negativeSpace" presStyleCnt="0"/>
      <dgm:spPr/>
    </dgm:pt>
    <dgm:pt modelId="{045C8CF8-13A7-4323-B661-B16E71087701}" type="pres">
      <dgm:prSet presAssocID="{53CD67A6-98AA-495D-B9F1-268AC6E2E1FB}" presName="childText" presStyleLbl="conFgAcc1" presStyleIdx="1" presStyleCnt="2">
        <dgm:presLayoutVars>
          <dgm:bulletEnabled val="1"/>
        </dgm:presLayoutVars>
      </dgm:prSet>
      <dgm:spPr/>
    </dgm:pt>
  </dgm:ptLst>
  <dgm:cxnLst>
    <dgm:cxn modelId="{BC2A8707-AF2A-4BBB-A4FA-D5AFF6001D3D}" srcId="{AE0D2B64-28E3-4B8E-BC76-263287206C24}" destId="{D4B9BF4E-9CD8-40EC-89EE-0A4613826FDE}" srcOrd="2" destOrd="0" parTransId="{37D1B27B-182D-4388-816A-10145302EAE6}" sibTransId="{247619C4-736C-40E0-B46D-1D200CE00355}"/>
    <dgm:cxn modelId="{69309D27-9C8A-4FA6-941A-B2503D222860}" type="presOf" srcId="{B65AC904-511B-4781-ABA9-E0EB411236A4}" destId="{13EF74B8-F7B6-4460-9531-0577B0A9F487}" srcOrd="0" destOrd="1" presId="urn:microsoft.com/office/officeart/2005/8/layout/list1"/>
    <dgm:cxn modelId="{75D0222A-F11C-45CE-981F-2B7E42280C1F}" type="presOf" srcId="{53CD67A6-98AA-495D-B9F1-268AC6E2E1FB}" destId="{E423F66C-ADF9-49CA-9B2D-9931EBE3F9BD}" srcOrd="1" destOrd="0" presId="urn:microsoft.com/office/officeart/2005/8/layout/list1"/>
    <dgm:cxn modelId="{32F4DE2F-C9BD-44D7-9263-9F8BDE0395CE}" type="presOf" srcId="{0C2931E6-3608-49DB-9E13-24A38DD7EB34}" destId="{13EF74B8-F7B6-4460-9531-0577B0A9F487}" srcOrd="0" destOrd="0" presId="urn:microsoft.com/office/officeart/2005/8/layout/list1"/>
    <dgm:cxn modelId="{51C64132-924C-4186-A541-E914B5E77D2F}" srcId="{53CD67A6-98AA-495D-B9F1-268AC6E2E1FB}" destId="{63D85C2A-9734-45B7-AE17-900D120111B7}" srcOrd="3" destOrd="0" parTransId="{2946E06E-2903-4D9A-B1AE-6F52365B6EA9}" sibTransId="{36D0DC77-91B8-4CC6-A087-CBBD4A7B8E2A}"/>
    <dgm:cxn modelId="{7B6A9D38-33B7-491F-93EC-BFC9B506DBA8}" type="presOf" srcId="{E8E3D579-67B0-44D0-89EB-D9F8B3B4C282}" destId="{045C8CF8-13A7-4323-B661-B16E71087701}" srcOrd="0" destOrd="2" presId="urn:microsoft.com/office/officeart/2005/8/layout/list1"/>
    <dgm:cxn modelId="{2F690B5B-8223-4F6A-88E2-0ABF07956B0A}" type="presOf" srcId="{5BF0AAA6-F4F0-4C5F-A3EA-6150789A3D1F}" destId="{13EF74B8-F7B6-4460-9531-0577B0A9F487}" srcOrd="0" destOrd="3" presId="urn:microsoft.com/office/officeart/2005/8/layout/list1"/>
    <dgm:cxn modelId="{2C66896B-8232-4271-8340-4F42D3EED4DB}" type="presOf" srcId="{63D85C2A-9734-45B7-AE17-900D120111B7}" destId="{045C8CF8-13A7-4323-B661-B16E71087701}" srcOrd="0" destOrd="3" presId="urn:microsoft.com/office/officeart/2005/8/layout/list1"/>
    <dgm:cxn modelId="{AB73F26F-551F-4CFF-B90D-ABA9F89E4416}" srcId="{53CD67A6-98AA-495D-B9F1-268AC6E2E1FB}" destId="{2C583E2E-AC92-403A-B95B-0C3A1BAD7E6D}" srcOrd="1" destOrd="0" parTransId="{83078B17-08C7-4759-8389-62E565A75BC7}" sibTransId="{57B028D0-BE90-4A0E-AFB5-4D468D5A5183}"/>
    <dgm:cxn modelId="{3FAFD759-A0AB-46B3-8ADD-B227D7C4E709}" srcId="{AE0D2B64-28E3-4B8E-BC76-263287206C24}" destId="{5BF0AAA6-F4F0-4C5F-A3EA-6150789A3D1F}" srcOrd="3" destOrd="0" parTransId="{65F65CDA-AA37-4C05-B07D-2A56FB1B6C96}" sibTransId="{18F236C2-9BD3-4CCE-9DB7-871647394EF0}"/>
    <dgm:cxn modelId="{217DF079-1B04-4387-91CF-36F6693766B7}" type="presOf" srcId="{1C2FA6A7-65C3-4CC9-B066-9FE3678795FC}" destId="{0D3566FD-8C7E-4981-9697-0E4731E64D34}" srcOrd="0" destOrd="0" presId="urn:microsoft.com/office/officeart/2005/8/layout/list1"/>
    <dgm:cxn modelId="{7EE7238A-9539-49CD-958E-39C40CFE87AF}" srcId="{53CD67A6-98AA-495D-B9F1-268AC6E2E1FB}" destId="{E8E3D579-67B0-44D0-89EB-D9F8B3B4C282}" srcOrd="2" destOrd="0" parTransId="{3524E9E8-401B-48EF-9E61-F45B366A0E29}" sibTransId="{04291A02-576E-4735-B5C2-0755702CDED3}"/>
    <dgm:cxn modelId="{AD13CF9C-D08E-41F2-AC6A-170F7B02E06C}" type="presOf" srcId="{7517E391-27C5-4987-B752-E5808994EE41}" destId="{045C8CF8-13A7-4323-B661-B16E71087701}" srcOrd="0" destOrd="0" presId="urn:microsoft.com/office/officeart/2005/8/layout/list1"/>
    <dgm:cxn modelId="{F97336A7-0634-4F36-A322-A66555FC4121}" type="presOf" srcId="{D4B9BF4E-9CD8-40EC-89EE-0A4613826FDE}" destId="{13EF74B8-F7B6-4460-9531-0577B0A9F487}" srcOrd="0" destOrd="2" presId="urn:microsoft.com/office/officeart/2005/8/layout/list1"/>
    <dgm:cxn modelId="{36864ABD-7A98-4AD4-BCF5-3BB01D064349}" srcId="{1C2FA6A7-65C3-4CC9-B066-9FE3678795FC}" destId="{53CD67A6-98AA-495D-B9F1-268AC6E2E1FB}" srcOrd="1" destOrd="0" parTransId="{E3CA738C-BA8E-437B-8B84-C059DEB37899}" sibTransId="{6BDABAE1-9EFE-4353-95FC-2A309B0F51B7}"/>
    <dgm:cxn modelId="{F8C32DC4-BC6F-435F-8D0F-7173643E904B}" srcId="{53CD67A6-98AA-495D-B9F1-268AC6E2E1FB}" destId="{7517E391-27C5-4987-B752-E5808994EE41}" srcOrd="0" destOrd="0" parTransId="{4DC8D912-CC59-428E-B568-61E9A269171D}" sibTransId="{8FCCD35A-C32C-4230-B024-05FB5E4E8376}"/>
    <dgm:cxn modelId="{DE8F3BCA-D1E7-461D-A6CF-8BD6DB4370CA}" type="presOf" srcId="{53CD67A6-98AA-495D-B9F1-268AC6E2E1FB}" destId="{774D48C8-7BEA-40C6-B295-413CF73776F2}" srcOrd="0" destOrd="0" presId="urn:microsoft.com/office/officeart/2005/8/layout/list1"/>
    <dgm:cxn modelId="{A4B0B1CB-B843-484C-996C-54BC8CEA6D4F}" srcId="{AE0D2B64-28E3-4B8E-BC76-263287206C24}" destId="{0C2931E6-3608-49DB-9E13-24A38DD7EB34}" srcOrd="0" destOrd="0" parTransId="{0517794B-D8A2-4320-B785-FF34F8E9B80E}" sibTransId="{D0769B67-CFCA-4844-BDA9-52ACF2B4B71D}"/>
    <dgm:cxn modelId="{B96EB0D7-83C9-46CE-B7EF-CB1E02B68CAD}" type="presOf" srcId="{2C583E2E-AC92-403A-B95B-0C3A1BAD7E6D}" destId="{045C8CF8-13A7-4323-B661-B16E71087701}" srcOrd="0" destOrd="1" presId="urn:microsoft.com/office/officeart/2005/8/layout/list1"/>
    <dgm:cxn modelId="{D41024D8-FA2B-4F4A-BCB3-3CDEE7CBB856}" type="presOf" srcId="{AE0D2B64-28E3-4B8E-BC76-263287206C24}" destId="{3B2DF8AA-7A1A-4C29-A8FF-BAD05F246CA4}" srcOrd="1" destOrd="0" presId="urn:microsoft.com/office/officeart/2005/8/layout/list1"/>
    <dgm:cxn modelId="{B85415E0-0036-496C-8F14-A75CEAF50016}" srcId="{1C2FA6A7-65C3-4CC9-B066-9FE3678795FC}" destId="{AE0D2B64-28E3-4B8E-BC76-263287206C24}" srcOrd="0" destOrd="0" parTransId="{825F9C48-637F-47E5-A512-F7FEDBEA8DB7}" sibTransId="{EDE565E1-E4CE-4CA7-9746-A98B6B713F9F}"/>
    <dgm:cxn modelId="{750A2EE4-281C-43FF-8328-230BC12A5454}" srcId="{AE0D2B64-28E3-4B8E-BC76-263287206C24}" destId="{B65AC904-511B-4781-ABA9-E0EB411236A4}" srcOrd="1" destOrd="0" parTransId="{B56BBE81-225F-4669-8D3C-5202E0334870}" sibTransId="{0D9ADFB1-BF60-484F-AE4B-8E8A92E5DC9A}"/>
    <dgm:cxn modelId="{E8CD3EF3-ABF2-4247-A988-0179D70519AB}" type="presOf" srcId="{AE0D2B64-28E3-4B8E-BC76-263287206C24}" destId="{F9A2EBDD-458D-41CD-B1AB-5BB62924C5E3}" srcOrd="0" destOrd="0" presId="urn:microsoft.com/office/officeart/2005/8/layout/list1"/>
    <dgm:cxn modelId="{0A0D7148-0805-4B9D-8E8E-13D34D780490}" type="presParOf" srcId="{0D3566FD-8C7E-4981-9697-0E4731E64D34}" destId="{D90DB6B1-CC02-4B83-BEF2-AB280E8014EC}" srcOrd="0" destOrd="0" presId="urn:microsoft.com/office/officeart/2005/8/layout/list1"/>
    <dgm:cxn modelId="{7E19763B-1429-4317-A0A7-7EF999F7D504}" type="presParOf" srcId="{D90DB6B1-CC02-4B83-BEF2-AB280E8014EC}" destId="{F9A2EBDD-458D-41CD-B1AB-5BB62924C5E3}" srcOrd="0" destOrd="0" presId="urn:microsoft.com/office/officeart/2005/8/layout/list1"/>
    <dgm:cxn modelId="{EBFEBCC7-CBF7-4060-9907-2F151591F768}" type="presParOf" srcId="{D90DB6B1-CC02-4B83-BEF2-AB280E8014EC}" destId="{3B2DF8AA-7A1A-4C29-A8FF-BAD05F246CA4}" srcOrd="1" destOrd="0" presId="urn:microsoft.com/office/officeart/2005/8/layout/list1"/>
    <dgm:cxn modelId="{450FB812-C5B0-42C6-831A-28823714CE8C}" type="presParOf" srcId="{0D3566FD-8C7E-4981-9697-0E4731E64D34}" destId="{75854AF4-D199-4903-AE63-FC7A2DFAFBB9}" srcOrd="1" destOrd="0" presId="urn:microsoft.com/office/officeart/2005/8/layout/list1"/>
    <dgm:cxn modelId="{B1CD6687-89BD-4B10-8C7F-9309E7475678}" type="presParOf" srcId="{0D3566FD-8C7E-4981-9697-0E4731E64D34}" destId="{13EF74B8-F7B6-4460-9531-0577B0A9F487}" srcOrd="2" destOrd="0" presId="urn:microsoft.com/office/officeart/2005/8/layout/list1"/>
    <dgm:cxn modelId="{88FCF140-8550-46F1-88F1-A63AB86A9E2D}" type="presParOf" srcId="{0D3566FD-8C7E-4981-9697-0E4731E64D34}" destId="{97E70280-CEFF-4DA9-897D-DD7577962A4A}" srcOrd="3" destOrd="0" presId="urn:microsoft.com/office/officeart/2005/8/layout/list1"/>
    <dgm:cxn modelId="{57E5FB1C-02EA-4B42-9563-3F08B629B487}" type="presParOf" srcId="{0D3566FD-8C7E-4981-9697-0E4731E64D34}" destId="{B6FB2162-690C-4983-9BCD-3658B146361C}" srcOrd="4" destOrd="0" presId="urn:microsoft.com/office/officeart/2005/8/layout/list1"/>
    <dgm:cxn modelId="{F3A600EB-56EB-4A14-9248-4CC35043F47E}" type="presParOf" srcId="{B6FB2162-690C-4983-9BCD-3658B146361C}" destId="{774D48C8-7BEA-40C6-B295-413CF73776F2}" srcOrd="0" destOrd="0" presId="urn:microsoft.com/office/officeart/2005/8/layout/list1"/>
    <dgm:cxn modelId="{4BCB9BB9-0192-4A34-91C8-99C503DE0D64}" type="presParOf" srcId="{B6FB2162-690C-4983-9BCD-3658B146361C}" destId="{E423F66C-ADF9-49CA-9B2D-9931EBE3F9BD}" srcOrd="1" destOrd="0" presId="urn:microsoft.com/office/officeart/2005/8/layout/list1"/>
    <dgm:cxn modelId="{83ED7FDF-7E3D-450C-A947-76EE6FBA1AD9}" type="presParOf" srcId="{0D3566FD-8C7E-4981-9697-0E4731E64D34}" destId="{C4D908A1-E07F-452D-8696-5631107274AC}" srcOrd="5" destOrd="0" presId="urn:microsoft.com/office/officeart/2005/8/layout/list1"/>
    <dgm:cxn modelId="{5E6A4C09-A5BE-4B8C-BA72-F0F062201BD2}" type="presParOf" srcId="{0D3566FD-8C7E-4981-9697-0E4731E64D34}" destId="{045C8CF8-13A7-4323-B661-B16E7108770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2FA6A7-65C3-4CC9-B066-9FE3678795FC}"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AE0D2B64-28E3-4B8E-BC76-263287206C24}">
      <dgm:prSet/>
      <dgm:spPr>
        <a:xfrm>
          <a:off x="407860" y="311007"/>
          <a:ext cx="5710047" cy="619920"/>
        </a:xfrm>
        <a:prstGeom prst="roundRect">
          <a:avLst/>
        </a:prstGeom>
        <a:solidFill>
          <a:schemeClr val="accent3">
            <a:lumMod val="75000"/>
          </a:schemeClr>
        </a:solidFill>
        <a:ln w="15875" cap="flat" cmpd="sng" algn="ctr">
          <a:solidFill>
            <a:sysClr val="window" lastClr="FFFFFF">
              <a:hueOff val="0"/>
              <a:satOff val="0"/>
              <a:lumOff val="0"/>
              <a:alphaOff val="0"/>
            </a:sysClr>
          </a:solidFill>
          <a:prstDash val="solid"/>
        </a:ln>
        <a:effectLst/>
      </dgm:spPr>
      <dgm:t>
        <a:bodyPr/>
        <a:lstStyle/>
        <a:p>
          <a:pPr algn="l">
            <a:buNone/>
          </a:pPr>
          <a:r>
            <a:rPr lang="en-US" dirty="0">
              <a:solidFill>
                <a:schemeClr val="bg2"/>
              </a:solidFill>
              <a:latin typeface="IBM Plex Sans" panose="020B0503050203000203" pitchFamily="34" charset="0"/>
            </a:rPr>
            <a:t>Application Programming Interface (</a:t>
          </a:r>
          <a:r>
            <a:rPr lang="en-US" b="1" dirty="0">
              <a:solidFill>
                <a:schemeClr val="bg2"/>
              </a:solidFill>
              <a:latin typeface="IBM Plex Sans" panose="020B0503050203000203" pitchFamily="34" charset="0"/>
            </a:rPr>
            <a:t>API</a:t>
          </a:r>
          <a:r>
            <a:rPr lang="en-US" dirty="0">
              <a:solidFill>
                <a:schemeClr val="bg2"/>
              </a:solidFill>
              <a:latin typeface="IBM Plex Sans" panose="020B0503050203000203" pitchFamily="34" charset="0"/>
            </a:rPr>
            <a:t>)</a:t>
          </a:r>
          <a:endParaRPr lang="en-US" dirty="0">
            <a:solidFill>
              <a:schemeClr val="bg2"/>
            </a:solidFill>
            <a:latin typeface="IBM Plex Sans" panose="020B0503050203000203" pitchFamily="34" charset="0"/>
            <a:ea typeface="+mn-ea"/>
            <a:cs typeface="+mn-cs"/>
          </a:endParaRPr>
        </a:p>
      </dgm:t>
    </dgm:pt>
    <dgm:pt modelId="{825F9C48-637F-47E5-A512-F7FEDBEA8DB7}" type="parTrans" cxnId="{B85415E0-0036-496C-8F14-A75CEAF50016}">
      <dgm:prSet/>
      <dgm:spPr/>
      <dgm:t>
        <a:bodyPr/>
        <a:lstStyle/>
        <a:p>
          <a:endParaRPr lang="en-US">
            <a:latin typeface="IBM Plex Sans" panose="020B0503050203000203" pitchFamily="34" charset="0"/>
          </a:endParaRPr>
        </a:p>
      </dgm:t>
    </dgm:pt>
    <dgm:pt modelId="{EDE565E1-E4CE-4CA7-9746-A98B6B713F9F}" type="sibTrans" cxnId="{B85415E0-0036-496C-8F14-A75CEAF50016}">
      <dgm:prSet/>
      <dgm:spPr/>
      <dgm:t>
        <a:bodyPr/>
        <a:lstStyle/>
        <a:p>
          <a:endParaRPr lang="en-US">
            <a:latin typeface="IBM Plex Sans" panose="020B0503050203000203" pitchFamily="34" charset="0"/>
          </a:endParaRPr>
        </a:p>
      </dgm:t>
    </dgm:pt>
    <dgm:pt modelId="{0C2931E6-3608-49DB-9E13-24A38DD7EB34}">
      <dgm:prSet custT="1"/>
      <dgm:spPr>
        <a:xfrm>
          <a:off x="0" y="620967"/>
          <a:ext cx="8157210" cy="2712149"/>
        </a:xfrm>
        <a:prstGeom prst="rect">
          <a:avLst/>
        </a:prstGeom>
        <a:solidFill>
          <a:sysClr val="window" lastClr="FFFFFF">
            <a:alpha val="90000"/>
            <a:hueOff val="0"/>
            <a:satOff val="0"/>
            <a:lumOff val="0"/>
            <a:alphaOff val="0"/>
          </a:sysClr>
        </a:solidFill>
        <a:ln w="15875" cap="flat" cmpd="sng" algn="ctr">
          <a:solidFill>
            <a:schemeClr val="accent3">
              <a:lumMod val="75000"/>
            </a:schemeClr>
          </a:solidFill>
          <a:prstDash val="solid"/>
        </a:ln>
        <a:effectLst/>
      </dgm:spPr>
      <dgm:t>
        <a:bodyPr/>
        <a:lstStyle/>
        <a:p>
          <a:pPr>
            <a:lnSpc>
              <a:spcPct val="100000"/>
            </a:lnSpc>
            <a:buClr>
              <a:schemeClr val="bg2"/>
            </a:buClr>
            <a:buFont typeface="Arial" panose="020B0604020202020204" pitchFamily="34" charset="0"/>
            <a:buChar char="•"/>
          </a:pPr>
          <a:r>
            <a:rPr lang="en-US" sz="2400" dirty="0">
              <a:solidFill>
                <a:srgbClr val="000000">
                  <a:hueOff val="0"/>
                  <a:satOff val="0"/>
                  <a:lumOff val="0"/>
                  <a:alphaOff val="0"/>
                </a:srgbClr>
              </a:solidFill>
              <a:latin typeface="IBM Plex Sans" panose="020B0503050203000203" pitchFamily="34" charset="0"/>
              <a:ea typeface="+mn-ea"/>
              <a:cs typeface="+mn-cs"/>
            </a:rPr>
            <a:t>A set of functions and procedures allowing the creation of applications that access the features or data of an operating system, application, or other service – from the dictionary.</a:t>
          </a:r>
        </a:p>
      </dgm:t>
    </dgm:pt>
    <dgm:pt modelId="{0517794B-D8A2-4320-B785-FF34F8E9B80E}" type="parTrans" cxnId="{A4B0B1CB-B843-484C-996C-54BC8CEA6D4F}">
      <dgm:prSet/>
      <dgm:spPr/>
      <dgm:t>
        <a:bodyPr/>
        <a:lstStyle/>
        <a:p>
          <a:endParaRPr lang="en-US">
            <a:latin typeface="IBM Plex Sans" panose="020B0503050203000203" pitchFamily="34" charset="0"/>
          </a:endParaRPr>
        </a:p>
      </dgm:t>
    </dgm:pt>
    <dgm:pt modelId="{D0769B67-CFCA-4844-BDA9-52ACF2B4B71D}" type="sibTrans" cxnId="{A4B0B1CB-B843-484C-996C-54BC8CEA6D4F}">
      <dgm:prSet/>
      <dgm:spPr/>
      <dgm:t>
        <a:bodyPr/>
        <a:lstStyle/>
        <a:p>
          <a:endParaRPr lang="en-US">
            <a:latin typeface="IBM Plex Sans" panose="020B0503050203000203" pitchFamily="34" charset="0"/>
          </a:endParaRPr>
        </a:p>
      </dgm:t>
    </dgm:pt>
    <dgm:pt modelId="{53CD67A6-98AA-495D-B9F1-268AC6E2E1FB}">
      <dgm:prSet/>
      <dgm:spPr>
        <a:xfrm>
          <a:off x="407860" y="3446517"/>
          <a:ext cx="5710047" cy="619920"/>
        </a:xfrm>
        <a:prstGeom prst="roundRect">
          <a:avLst/>
        </a:prstGeom>
        <a:solidFill>
          <a:schemeClr val="accent3">
            <a:lumMod val="60000"/>
            <a:lumOff val="40000"/>
          </a:schemeClr>
        </a:solidFill>
        <a:ln w="15875" cap="flat" cmpd="sng" algn="ctr">
          <a:solidFill>
            <a:sysClr val="window" lastClr="FFFFFF">
              <a:hueOff val="0"/>
              <a:satOff val="0"/>
              <a:lumOff val="0"/>
              <a:alphaOff val="0"/>
            </a:sysClr>
          </a:solidFill>
          <a:prstDash val="solid"/>
        </a:ln>
        <a:effectLst/>
      </dgm:spPr>
      <dgm:t>
        <a:bodyPr/>
        <a:lstStyle/>
        <a:p>
          <a:pPr>
            <a:buNone/>
          </a:pPr>
          <a:r>
            <a:rPr lang="en-US" dirty="0">
              <a:solidFill>
                <a:schemeClr val="bg2"/>
              </a:solidFill>
              <a:latin typeface="IBM Plex Sans" panose="020B0503050203000203" pitchFamily="34" charset="0"/>
            </a:rPr>
            <a:t>REST of </a:t>
          </a:r>
          <a:r>
            <a:rPr lang="en-US" dirty="0" err="1">
              <a:solidFill>
                <a:schemeClr val="bg2"/>
              </a:solidFill>
              <a:latin typeface="IBM Plex Sans" panose="020B0503050203000203" pitchFamily="34" charset="0"/>
            </a:rPr>
            <a:t>RestFul</a:t>
          </a:r>
          <a:r>
            <a:rPr lang="en-US" dirty="0">
              <a:solidFill>
                <a:schemeClr val="bg2"/>
              </a:solidFill>
              <a:latin typeface="IBM Plex Sans" panose="020B0503050203000203" pitchFamily="34" charset="0"/>
            </a:rPr>
            <a:t> API</a:t>
          </a:r>
          <a:endParaRPr lang="en-US" dirty="0">
            <a:solidFill>
              <a:schemeClr val="bg2"/>
            </a:solidFill>
            <a:latin typeface="IBM Plex Sans" panose="020B0503050203000203" pitchFamily="34" charset="0"/>
            <a:ea typeface="+mn-ea"/>
            <a:cs typeface="+mn-cs"/>
          </a:endParaRPr>
        </a:p>
      </dgm:t>
    </dgm:pt>
    <dgm:pt modelId="{E3CA738C-BA8E-437B-8B84-C059DEB37899}" type="parTrans" cxnId="{36864ABD-7A98-4AD4-BCF5-3BB01D064349}">
      <dgm:prSet/>
      <dgm:spPr/>
      <dgm:t>
        <a:bodyPr/>
        <a:lstStyle/>
        <a:p>
          <a:endParaRPr lang="en-US">
            <a:latin typeface="IBM Plex Sans" panose="020B0503050203000203" pitchFamily="34" charset="0"/>
          </a:endParaRPr>
        </a:p>
      </dgm:t>
    </dgm:pt>
    <dgm:pt modelId="{6BDABAE1-9EFE-4353-95FC-2A309B0F51B7}" type="sibTrans" cxnId="{36864ABD-7A98-4AD4-BCF5-3BB01D064349}">
      <dgm:prSet/>
      <dgm:spPr/>
      <dgm:t>
        <a:bodyPr/>
        <a:lstStyle/>
        <a:p>
          <a:endParaRPr lang="en-US">
            <a:latin typeface="IBM Plex Sans" panose="020B0503050203000203" pitchFamily="34" charset="0"/>
          </a:endParaRPr>
        </a:p>
      </dgm:t>
    </dgm:pt>
    <dgm:pt modelId="{7517E391-27C5-4987-B752-E5808994EE41}">
      <dgm:prSet custT="1"/>
      <dgm:spPr>
        <a:xfrm>
          <a:off x="0" y="3756477"/>
          <a:ext cx="8157210" cy="2712149"/>
        </a:xfrm>
        <a:prstGeom prst="rect">
          <a:avLst/>
        </a:prstGeom>
        <a:solidFill>
          <a:sysClr val="window" lastClr="FFFFFF">
            <a:alpha val="90000"/>
            <a:hueOff val="0"/>
            <a:satOff val="0"/>
            <a:lumOff val="0"/>
            <a:alphaOff val="0"/>
          </a:sysClr>
        </a:solidFill>
        <a:ln w="15875" cap="flat" cmpd="sng" algn="ctr">
          <a:solidFill>
            <a:schemeClr val="accent2">
              <a:lumMod val="60000"/>
              <a:lumOff val="40000"/>
            </a:schemeClr>
          </a:solidFill>
          <a:prstDash val="solid"/>
        </a:ln>
        <a:effectLst/>
      </dgm:spPr>
      <dgm:t>
        <a:bodyPr/>
        <a:lstStyle/>
        <a:p>
          <a:pPr>
            <a:lnSpc>
              <a:spcPct val="100000"/>
            </a:lnSpc>
            <a:buClr>
              <a:schemeClr val="bg2"/>
            </a:buClr>
            <a:buChar char="•"/>
          </a:pPr>
          <a:r>
            <a:rPr lang="en-US" sz="2400" dirty="0">
              <a:latin typeface="IBM Plex Sans" panose="020B0503050203000203" pitchFamily="34" charset="0"/>
            </a:rPr>
            <a:t>A REST or </a:t>
          </a:r>
          <a:r>
            <a:rPr lang="en-US" sz="2400" dirty="0" err="1">
              <a:latin typeface="IBM Plex Sans" panose="020B0503050203000203" pitchFamily="34" charset="0"/>
            </a:rPr>
            <a:t>RestFul</a:t>
          </a:r>
          <a:r>
            <a:rPr lang="en-US" sz="2400" dirty="0">
              <a:latin typeface="IBM Plex Sans" panose="020B0503050203000203" pitchFamily="34" charset="0"/>
            </a:rPr>
            <a:t> API is an implementation of an API using principles of REST.</a:t>
          </a:r>
          <a:endParaRPr lang="en-US" sz="2400" dirty="0">
            <a:solidFill>
              <a:srgbClr val="000000">
                <a:hueOff val="0"/>
                <a:satOff val="0"/>
                <a:lumOff val="0"/>
                <a:alphaOff val="0"/>
              </a:srgbClr>
            </a:solidFill>
            <a:latin typeface="IBM Plex Sans" panose="020B0503050203000203" pitchFamily="34" charset="0"/>
            <a:ea typeface="+mn-ea"/>
            <a:cs typeface="+mn-cs"/>
          </a:endParaRPr>
        </a:p>
      </dgm:t>
    </dgm:pt>
    <dgm:pt modelId="{4DC8D912-CC59-428E-B568-61E9A269171D}" type="parTrans" cxnId="{F8C32DC4-BC6F-435F-8D0F-7173643E904B}">
      <dgm:prSet/>
      <dgm:spPr/>
      <dgm:t>
        <a:bodyPr/>
        <a:lstStyle/>
        <a:p>
          <a:endParaRPr lang="en-US">
            <a:latin typeface="IBM Plex Sans" panose="020B0503050203000203" pitchFamily="34" charset="0"/>
          </a:endParaRPr>
        </a:p>
      </dgm:t>
    </dgm:pt>
    <dgm:pt modelId="{8FCCD35A-C32C-4230-B024-05FB5E4E8376}" type="sibTrans" cxnId="{F8C32DC4-BC6F-435F-8D0F-7173643E904B}">
      <dgm:prSet/>
      <dgm:spPr/>
      <dgm:t>
        <a:bodyPr/>
        <a:lstStyle/>
        <a:p>
          <a:endParaRPr lang="en-US">
            <a:latin typeface="IBM Plex Sans" panose="020B0503050203000203" pitchFamily="34" charset="0"/>
          </a:endParaRPr>
        </a:p>
      </dgm:t>
    </dgm:pt>
    <dgm:pt modelId="{0D3566FD-8C7E-4981-9697-0E4731E64D34}" type="pres">
      <dgm:prSet presAssocID="{1C2FA6A7-65C3-4CC9-B066-9FE3678795FC}" presName="linear" presStyleCnt="0">
        <dgm:presLayoutVars>
          <dgm:dir/>
          <dgm:animLvl val="lvl"/>
          <dgm:resizeHandles val="exact"/>
        </dgm:presLayoutVars>
      </dgm:prSet>
      <dgm:spPr/>
    </dgm:pt>
    <dgm:pt modelId="{D90DB6B1-CC02-4B83-BEF2-AB280E8014EC}" type="pres">
      <dgm:prSet presAssocID="{AE0D2B64-28E3-4B8E-BC76-263287206C24}" presName="parentLin" presStyleCnt="0"/>
      <dgm:spPr/>
    </dgm:pt>
    <dgm:pt modelId="{F9A2EBDD-458D-41CD-B1AB-5BB62924C5E3}" type="pres">
      <dgm:prSet presAssocID="{AE0D2B64-28E3-4B8E-BC76-263287206C24}" presName="parentLeftMargin" presStyleLbl="node1" presStyleIdx="0" presStyleCnt="2"/>
      <dgm:spPr/>
    </dgm:pt>
    <dgm:pt modelId="{3B2DF8AA-7A1A-4C29-A8FF-BAD05F246CA4}" type="pres">
      <dgm:prSet presAssocID="{AE0D2B64-28E3-4B8E-BC76-263287206C24}" presName="parentText" presStyleLbl="node1" presStyleIdx="0" presStyleCnt="2">
        <dgm:presLayoutVars>
          <dgm:chMax val="0"/>
          <dgm:bulletEnabled val="1"/>
        </dgm:presLayoutVars>
      </dgm:prSet>
      <dgm:spPr/>
    </dgm:pt>
    <dgm:pt modelId="{75854AF4-D199-4903-AE63-FC7A2DFAFBB9}" type="pres">
      <dgm:prSet presAssocID="{AE0D2B64-28E3-4B8E-BC76-263287206C24}" presName="negativeSpace" presStyleCnt="0"/>
      <dgm:spPr/>
    </dgm:pt>
    <dgm:pt modelId="{13EF74B8-F7B6-4460-9531-0577B0A9F487}" type="pres">
      <dgm:prSet presAssocID="{AE0D2B64-28E3-4B8E-BC76-263287206C24}" presName="childText" presStyleLbl="conFgAcc1" presStyleIdx="0" presStyleCnt="2">
        <dgm:presLayoutVars>
          <dgm:bulletEnabled val="1"/>
        </dgm:presLayoutVars>
      </dgm:prSet>
      <dgm:spPr/>
    </dgm:pt>
    <dgm:pt modelId="{97E70280-CEFF-4DA9-897D-DD7577962A4A}" type="pres">
      <dgm:prSet presAssocID="{EDE565E1-E4CE-4CA7-9746-A98B6B713F9F}" presName="spaceBetweenRectangles" presStyleCnt="0"/>
      <dgm:spPr/>
    </dgm:pt>
    <dgm:pt modelId="{B6FB2162-690C-4983-9BCD-3658B146361C}" type="pres">
      <dgm:prSet presAssocID="{53CD67A6-98AA-495D-B9F1-268AC6E2E1FB}" presName="parentLin" presStyleCnt="0"/>
      <dgm:spPr/>
    </dgm:pt>
    <dgm:pt modelId="{774D48C8-7BEA-40C6-B295-413CF73776F2}" type="pres">
      <dgm:prSet presAssocID="{53CD67A6-98AA-495D-B9F1-268AC6E2E1FB}" presName="parentLeftMargin" presStyleLbl="node1" presStyleIdx="0" presStyleCnt="2"/>
      <dgm:spPr/>
    </dgm:pt>
    <dgm:pt modelId="{E423F66C-ADF9-49CA-9B2D-9931EBE3F9BD}" type="pres">
      <dgm:prSet presAssocID="{53CD67A6-98AA-495D-B9F1-268AC6E2E1FB}" presName="parentText" presStyleLbl="node1" presStyleIdx="1" presStyleCnt="2">
        <dgm:presLayoutVars>
          <dgm:chMax val="0"/>
          <dgm:bulletEnabled val="1"/>
        </dgm:presLayoutVars>
      </dgm:prSet>
      <dgm:spPr/>
    </dgm:pt>
    <dgm:pt modelId="{C4D908A1-E07F-452D-8696-5631107274AC}" type="pres">
      <dgm:prSet presAssocID="{53CD67A6-98AA-495D-B9F1-268AC6E2E1FB}" presName="negativeSpace" presStyleCnt="0"/>
      <dgm:spPr/>
    </dgm:pt>
    <dgm:pt modelId="{045C8CF8-13A7-4323-B661-B16E71087701}" type="pres">
      <dgm:prSet presAssocID="{53CD67A6-98AA-495D-B9F1-268AC6E2E1FB}" presName="childText" presStyleLbl="conFgAcc1" presStyleIdx="1" presStyleCnt="2">
        <dgm:presLayoutVars>
          <dgm:bulletEnabled val="1"/>
        </dgm:presLayoutVars>
      </dgm:prSet>
      <dgm:spPr/>
    </dgm:pt>
  </dgm:ptLst>
  <dgm:cxnLst>
    <dgm:cxn modelId="{75D0222A-F11C-45CE-981F-2B7E42280C1F}" type="presOf" srcId="{53CD67A6-98AA-495D-B9F1-268AC6E2E1FB}" destId="{E423F66C-ADF9-49CA-9B2D-9931EBE3F9BD}" srcOrd="1" destOrd="0" presId="urn:microsoft.com/office/officeart/2005/8/layout/list1"/>
    <dgm:cxn modelId="{32F4DE2F-C9BD-44D7-9263-9F8BDE0395CE}" type="presOf" srcId="{0C2931E6-3608-49DB-9E13-24A38DD7EB34}" destId="{13EF74B8-F7B6-4460-9531-0577B0A9F487}" srcOrd="0" destOrd="0" presId="urn:microsoft.com/office/officeart/2005/8/layout/list1"/>
    <dgm:cxn modelId="{217DF079-1B04-4387-91CF-36F6693766B7}" type="presOf" srcId="{1C2FA6A7-65C3-4CC9-B066-9FE3678795FC}" destId="{0D3566FD-8C7E-4981-9697-0E4731E64D34}" srcOrd="0" destOrd="0" presId="urn:microsoft.com/office/officeart/2005/8/layout/list1"/>
    <dgm:cxn modelId="{AD13CF9C-D08E-41F2-AC6A-170F7B02E06C}" type="presOf" srcId="{7517E391-27C5-4987-B752-E5808994EE41}" destId="{045C8CF8-13A7-4323-B661-B16E71087701}" srcOrd="0" destOrd="0" presId="urn:microsoft.com/office/officeart/2005/8/layout/list1"/>
    <dgm:cxn modelId="{36864ABD-7A98-4AD4-BCF5-3BB01D064349}" srcId="{1C2FA6A7-65C3-4CC9-B066-9FE3678795FC}" destId="{53CD67A6-98AA-495D-B9F1-268AC6E2E1FB}" srcOrd="1" destOrd="0" parTransId="{E3CA738C-BA8E-437B-8B84-C059DEB37899}" sibTransId="{6BDABAE1-9EFE-4353-95FC-2A309B0F51B7}"/>
    <dgm:cxn modelId="{F8C32DC4-BC6F-435F-8D0F-7173643E904B}" srcId="{53CD67A6-98AA-495D-B9F1-268AC6E2E1FB}" destId="{7517E391-27C5-4987-B752-E5808994EE41}" srcOrd="0" destOrd="0" parTransId="{4DC8D912-CC59-428E-B568-61E9A269171D}" sibTransId="{8FCCD35A-C32C-4230-B024-05FB5E4E8376}"/>
    <dgm:cxn modelId="{DE8F3BCA-D1E7-461D-A6CF-8BD6DB4370CA}" type="presOf" srcId="{53CD67A6-98AA-495D-B9F1-268AC6E2E1FB}" destId="{774D48C8-7BEA-40C6-B295-413CF73776F2}" srcOrd="0" destOrd="0" presId="urn:microsoft.com/office/officeart/2005/8/layout/list1"/>
    <dgm:cxn modelId="{A4B0B1CB-B843-484C-996C-54BC8CEA6D4F}" srcId="{AE0D2B64-28E3-4B8E-BC76-263287206C24}" destId="{0C2931E6-3608-49DB-9E13-24A38DD7EB34}" srcOrd="0" destOrd="0" parTransId="{0517794B-D8A2-4320-B785-FF34F8E9B80E}" sibTransId="{D0769B67-CFCA-4844-BDA9-52ACF2B4B71D}"/>
    <dgm:cxn modelId="{D41024D8-FA2B-4F4A-BCB3-3CDEE7CBB856}" type="presOf" srcId="{AE0D2B64-28E3-4B8E-BC76-263287206C24}" destId="{3B2DF8AA-7A1A-4C29-A8FF-BAD05F246CA4}" srcOrd="1" destOrd="0" presId="urn:microsoft.com/office/officeart/2005/8/layout/list1"/>
    <dgm:cxn modelId="{B85415E0-0036-496C-8F14-A75CEAF50016}" srcId="{1C2FA6A7-65C3-4CC9-B066-9FE3678795FC}" destId="{AE0D2B64-28E3-4B8E-BC76-263287206C24}" srcOrd="0" destOrd="0" parTransId="{825F9C48-637F-47E5-A512-F7FEDBEA8DB7}" sibTransId="{EDE565E1-E4CE-4CA7-9746-A98B6B713F9F}"/>
    <dgm:cxn modelId="{E8CD3EF3-ABF2-4247-A988-0179D70519AB}" type="presOf" srcId="{AE0D2B64-28E3-4B8E-BC76-263287206C24}" destId="{F9A2EBDD-458D-41CD-B1AB-5BB62924C5E3}" srcOrd="0" destOrd="0" presId="urn:microsoft.com/office/officeart/2005/8/layout/list1"/>
    <dgm:cxn modelId="{0A0D7148-0805-4B9D-8E8E-13D34D780490}" type="presParOf" srcId="{0D3566FD-8C7E-4981-9697-0E4731E64D34}" destId="{D90DB6B1-CC02-4B83-BEF2-AB280E8014EC}" srcOrd="0" destOrd="0" presId="urn:microsoft.com/office/officeart/2005/8/layout/list1"/>
    <dgm:cxn modelId="{7E19763B-1429-4317-A0A7-7EF999F7D504}" type="presParOf" srcId="{D90DB6B1-CC02-4B83-BEF2-AB280E8014EC}" destId="{F9A2EBDD-458D-41CD-B1AB-5BB62924C5E3}" srcOrd="0" destOrd="0" presId="urn:microsoft.com/office/officeart/2005/8/layout/list1"/>
    <dgm:cxn modelId="{EBFEBCC7-CBF7-4060-9907-2F151591F768}" type="presParOf" srcId="{D90DB6B1-CC02-4B83-BEF2-AB280E8014EC}" destId="{3B2DF8AA-7A1A-4C29-A8FF-BAD05F246CA4}" srcOrd="1" destOrd="0" presId="urn:microsoft.com/office/officeart/2005/8/layout/list1"/>
    <dgm:cxn modelId="{450FB812-C5B0-42C6-831A-28823714CE8C}" type="presParOf" srcId="{0D3566FD-8C7E-4981-9697-0E4731E64D34}" destId="{75854AF4-D199-4903-AE63-FC7A2DFAFBB9}" srcOrd="1" destOrd="0" presId="urn:microsoft.com/office/officeart/2005/8/layout/list1"/>
    <dgm:cxn modelId="{B1CD6687-89BD-4B10-8C7F-9309E7475678}" type="presParOf" srcId="{0D3566FD-8C7E-4981-9697-0E4731E64D34}" destId="{13EF74B8-F7B6-4460-9531-0577B0A9F487}" srcOrd="2" destOrd="0" presId="urn:microsoft.com/office/officeart/2005/8/layout/list1"/>
    <dgm:cxn modelId="{88FCF140-8550-46F1-88F1-A63AB86A9E2D}" type="presParOf" srcId="{0D3566FD-8C7E-4981-9697-0E4731E64D34}" destId="{97E70280-CEFF-4DA9-897D-DD7577962A4A}" srcOrd="3" destOrd="0" presId="urn:microsoft.com/office/officeart/2005/8/layout/list1"/>
    <dgm:cxn modelId="{57E5FB1C-02EA-4B42-9563-3F08B629B487}" type="presParOf" srcId="{0D3566FD-8C7E-4981-9697-0E4731E64D34}" destId="{B6FB2162-690C-4983-9BCD-3658B146361C}" srcOrd="4" destOrd="0" presId="urn:microsoft.com/office/officeart/2005/8/layout/list1"/>
    <dgm:cxn modelId="{F3A600EB-56EB-4A14-9248-4CC35043F47E}" type="presParOf" srcId="{B6FB2162-690C-4983-9BCD-3658B146361C}" destId="{774D48C8-7BEA-40C6-B295-413CF73776F2}" srcOrd="0" destOrd="0" presId="urn:microsoft.com/office/officeart/2005/8/layout/list1"/>
    <dgm:cxn modelId="{4BCB9BB9-0192-4A34-91C8-99C503DE0D64}" type="presParOf" srcId="{B6FB2162-690C-4983-9BCD-3658B146361C}" destId="{E423F66C-ADF9-49CA-9B2D-9931EBE3F9BD}" srcOrd="1" destOrd="0" presId="urn:microsoft.com/office/officeart/2005/8/layout/list1"/>
    <dgm:cxn modelId="{83ED7FDF-7E3D-450C-A947-76EE6FBA1AD9}" type="presParOf" srcId="{0D3566FD-8C7E-4981-9697-0E4731E64D34}" destId="{C4D908A1-E07F-452D-8696-5631107274AC}" srcOrd="5" destOrd="0" presId="urn:microsoft.com/office/officeart/2005/8/layout/list1"/>
    <dgm:cxn modelId="{5E6A4C09-A5BE-4B8C-BA72-F0F062201BD2}" type="presParOf" srcId="{0D3566FD-8C7E-4981-9697-0E4731E64D34}" destId="{045C8CF8-13A7-4323-B661-B16E7108770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B5799F-9921-45B4-9541-9C233EA2B0CF}"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F4224E75-2447-4BAE-B0B0-62FE63D14F1B}">
      <dgm:prSet custT="1"/>
      <dgm:spPr>
        <a:xfrm>
          <a:off x="0" y="0"/>
          <a:ext cx="11118487" cy="1302876"/>
        </a:xfrm>
        <a:prstGeom prst="roundRect">
          <a:avLst>
            <a:gd name="adj" fmla="val 10000"/>
          </a:avLst>
        </a:prstGeom>
        <a:solidFill>
          <a:srgbClr val="418BFF"/>
        </a:solidFill>
        <a:ln w="15875" cap="flat" cmpd="sng" algn="ctr">
          <a:solidFill>
            <a:sysClr val="window" lastClr="FFFFFF">
              <a:hueOff val="0"/>
              <a:satOff val="0"/>
              <a:lumOff val="0"/>
              <a:alphaOff val="0"/>
            </a:sysClr>
          </a:solidFill>
          <a:prstDash val="solid"/>
        </a:ln>
        <a:effectLst/>
      </dgm:spPr>
      <dgm:t>
        <a:bodyPr/>
        <a:lstStyle/>
        <a:p>
          <a:pPr>
            <a:buNone/>
          </a:pPr>
          <a:r>
            <a:rPr lang="en-US" sz="2000" dirty="0">
              <a:solidFill>
                <a:sysClr val="window" lastClr="FFFFFF"/>
              </a:solidFill>
              <a:latin typeface="IBM Plex Sans" panose="020B0503050203000203" pitchFamily="34" charset="0"/>
              <a:ea typeface="+mn-ea"/>
              <a:cs typeface="+mn-cs"/>
            </a:rPr>
            <a:t>API(s) are supposed to be consumed for building applications and it is very important that are well defined and follow a consistent interface styling.</a:t>
          </a:r>
        </a:p>
      </dgm:t>
    </dgm:pt>
    <dgm:pt modelId="{A02B7D3A-AC19-42AE-A082-E3D8FD7B6180}" type="parTrans" cxnId="{614526EA-769D-4793-97A2-7F0A64C5DF47}">
      <dgm:prSet/>
      <dgm:spPr/>
      <dgm:t>
        <a:bodyPr/>
        <a:lstStyle/>
        <a:p>
          <a:endParaRPr lang="en-US" sz="2000">
            <a:latin typeface="IBM Plex Sans" panose="020B0503050203000203" pitchFamily="34" charset="0"/>
          </a:endParaRPr>
        </a:p>
      </dgm:t>
    </dgm:pt>
    <dgm:pt modelId="{4F1D8B9E-5F6C-49DF-BC04-98E3128B450C}" type="sibTrans" cxnId="{614526EA-769D-4793-97A2-7F0A64C5DF47}">
      <dgm:prSet custT="1"/>
      <dgm:spPr>
        <a:xfrm>
          <a:off x="10271617" y="988014"/>
          <a:ext cx="846869" cy="846869"/>
        </a:xfrm>
        <a:prstGeom prst="downArrow">
          <a:avLst>
            <a:gd name="adj1" fmla="val 55000"/>
            <a:gd name="adj2" fmla="val 45000"/>
          </a:avLst>
        </a:prstGeom>
        <a:solidFill>
          <a:srgbClr val="BD582C">
            <a:tint val="40000"/>
            <a:alpha val="90000"/>
            <a:hueOff val="0"/>
            <a:satOff val="0"/>
            <a:lumOff val="0"/>
            <a:alphaOff val="0"/>
          </a:srgbClr>
        </a:solidFill>
        <a:ln w="15875" cap="flat" cmpd="sng" algn="ctr">
          <a:solidFill>
            <a:srgbClr val="BD582C">
              <a:tint val="40000"/>
              <a:alpha val="90000"/>
              <a:hueOff val="0"/>
              <a:satOff val="0"/>
              <a:lumOff val="0"/>
              <a:alphaOff val="0"/>
            </a:srgbClr>
          </a:solidFill>
          <a:prstDash val="solid"/>
        </a:ln>
        <a:effectLst/>
      </dgm:spPr>
      <dgm:t>
        <a:bodyPr/>
        <a:lstStyle/>
        <a:p>
          <a:pPr>
            <a:buNone/>
          </a:pPr>
          <a:endParaRPr lang="en-US" sz="2000">
            <a:solidFill>
              <a:srgbClr val="000000">
                <a:hueOff val="0"/>
                <a:satOff val="0"/>
                <a:lumOff val="0"/>
                <a:alphaOff val="0"/>
              </a:srgbClr>
            </a:solidFill>
            <a:latin typeface="IBM Plex Sans" panose="020B0503050203000203" pitchFamily="34" charset="0"/>
            <a:ea typeface="+mn-ea"/>
            <a:cs typeface="+mn-cs"/>
          </a:endParaRPr>
        </a:p>
      </dgm:t>
    </dgm:pt>
    <dgm:pt modelId="{B8053753-C026-4C5A-B7CA-C6AB46F0C627}">
      <dgm:prSet custT="1"/>
      <dgm:spPr>
        <a:xfrm>
          <a:off x="1962085" y="3040046"/>
          <a:ext cx="11118487" cy="1302876"/>
        </a:xfrm>
        <a:prstGeom prst="roundRect">
          <a:avLst>
            <a:gd name="adj" fmla="val 10000"/>
          </a:avLst>
        </a:prstGeom>
        <a:solidFill>
          <a:srgbClr val="0549DA"/>
        </a:solidFill>
        <a:ln w="15875" cap="flat" cmpd="sng" algn="ctr">
          <a:solidFill>
            <a:sysClr val="window" lastClr="FFFFFF">
              <a:hueOff val="0"/>
              <a:satOff val="0"/>
              <a:lumOff val="0"/>
              <a:alphaOff val="0"/>
            </a:sysClr>
          </a:solidFill>
          <a:prstDash val="solid"/>
        </a:ln>
        <a:effectLst/>
      </dgm:spPr>
      <dgm:t>
        <a:bodyPr/>
        <a:lstStyle/>
        <a:p>
          <a:pPr>
            <a:buNone/>
          </a:pPr>
          <a:r>
            <a:rPr lang="en-US" sz="2000">
              <a:solidFill>
                <a:sysClr val="window" lastClr="FFFFFF"/>
              </a:solidFill>
              <a:latin typeface="IBM Plex Sans" panose="020B0503050203000203" pitchFamily="34" charset="0"/>
              <a:ea typeface="+mn-ea"/>
              <a:cs typeface="+mn-cs"/>
            </a:rPr>
            <a:t>Swagger is a set of tools which allows the API designers and programmers to define API(s) using OpenAPI specifications.</a:t>
          </a:r>
        </a:p>
      </dgm:t>
    </dgm:pt>
    <dgm:pt modelId="{E15959E9-C83E-4633-A6B7-22F4DB991ACF}" type="parTrans" cxnId="{79171A69-0825-43AA-BA0B-7DCBAD71BB3D}">
      <dgm:prSet/>
      <dgm:spPr/>
      <dgm:t>
        <a:bodyPr/>
        <a:lstStyle/>
        <a:p>
          <a:endParaRPr lang="en-US" sz="2000">
            <a:latin typeface="IBM Plex Sans" panose="020B0503050203000203" pitchFamily="34" charset="0"/>
          </a:endParaRPr>
        </a:p>
      </dgm:t>
    </dgm:pt>
    <dgm:pt modelId="{2987A8C1-165F-445F-8EA6-C4BE0A42A44D}" type="sibTrans" cxnId="{79171A69-0825-43AA-BA0B-7DCBAD71BB3D}">
      <dgm:prSet/>
      <dgm:spPr/>
      <dgm:t>
        <a:bodyPr/>
        <a:lstStyle/>
        <a:p>
          <a:endParaRPr lang="en-US" sz="2000">
            <a:latin typeface="IBM Plex Sans" panose="020B0503050203000203" pitchFamily="34" charset="0"/>
          </a:endParaRPr>
        </a:p>
      </dgm:t>
    </dgm:pt>
    <dgm:pt modelId="{52FA0E45-C53C-466D-A7BD-9263C17B23E6}">
      <dgm:prSet custT="1"/>
      <dgm:spPr>
        <a:xfrm>
          <a:off x="981042" y="1520023"/>
          <a:ext cx="11118487" cy="1302876"/>
        </a:xfrm>
        <a:prstGeom prst="roundRect">
          <a:avLst>
            <a:gd name="adj" fmla="val 10000"/>
          </a:avLst>
        </a:prstGeom>
        <a:solidFill>
          <a:srgbClr val="0F6EFF"/>
        </a:solidFill>
        <a:ln w="15875" cap="flat" cmpd="sng" algn="ctr">
          <a:solidFill>
            <a:sysClr val="window" lastClr="FFFFFF">
              <a:hueOff val="0"/>
              <a:satOff val="0"/>
              <a:lumOff val="0"/>
              <a:alphaOff val="0"/>
            </a:sysClr>
          </a:solidFill>
          <a:prstDash val="solid"/>
        </a:ln>
        <a:effectLst/>
      </dgm:spPr>
      <dgm:t>
        <a:bodyPr/>
        <a:lstStyle/>
        <a:p>
          <a:pPr>
            <a:buNone/>
          </a:pPr>
          <a:r>
            <a:rPr lang="en-US" sz="2000">
              <a:solidFill>
                <a:sysClr val="window" lastClr="FFFFFF"/>
              </a:solidFill>
              <a:latin typeface="IBM Plex Sans" panose="020B0503050203000203" pitchFamily="34" charset="0"/>
              <a:ea typeface="+mn-ea"/>
              <a:cs typeface="+mn-cs"/>
            </a:rPr>
            <a:t>OpenAPI specification is designed to provide a language agnostic way of describing machine readable specifications of an API.</a:t>
          </a:r>
          <a:endParaRPr lang="en-US" sz="2000" dirty="0">
            <a:solidFill>
              <a:sysClr val="window" lastClr="FFFFFF"/>
            </a:solidFill>
            <a:latin typeface="IBM Plex Sans" panose="020B0503050203000203" pitchFamily="34" charset="0"/>
            <a:ea typeface="+mn-ea"/>
            <a:cs typeface="+mn-cs"/>
          </a:endParaRPr>
        </a:p>
      </dgm:t>
    </dgm:pt>
    <dgm:pt modelId="{A01D1D44-DBB2-46DF-957A-777AE6F2BFE1}" type="parTrans" cxnId="{A03C1147-120F-4936-93B1-7CBC5C110D21}">
      <dgm:prSet/>
      <dgm:spPr/>
      <dgm:t>
        <a:bodyPr/>
        <a:lstStyle/>
        <a:p>
          <a:endParaRPr lang="en-US" sz="2000">
            <a:latin typeface="IBM Plex Sans" panose="020B0503050203000203" pitchFamily="34" charset="0"/>
          </a:endParaRPr>
        </a:p>
      </dgm:t>
    </dgm:pt>
    <dgm:pt modelId="{E9191B2B-E81A-4A8A-B7E7-38466D0FCD20}" type="sibTrans" cxnId="{A03C1147-120F-4936-93B1-7CBC5C110D21}">
      <dgm:prSet custT="1"/>
      <dgm:spPr>
        <a:xfrm>
          <a:off x="11252660" y="2499352"/>
          <a:ext cx="846869" cy="846869"/>
        </a:xfrm>
        <a:prstGeom prst="downArrow">
          <a:avLst>
            <a:gd name="adj1" fmla="val 55000"/>
            <a:gd name="adj2" fmla="val 45000"/>
          </a:avLst>
        </a:prstGeom>
        <a:solidFill>
          <a:srgbClr val="BD582C">
            <a:tint val="40000"/>
            <a:alpha val="90000"/>
            <a:hueOff val="247198"/>
            <a:satOff val="-23816"/>
            <a:lumOff val="-2511"/>
            <a:alphaOff val="0"/>
          </a:srgbClr>
        </a:solidFill>
        <a:ln w="15875" cap="flat" cmpd="sng" algn="ctr">
          <a:solidFill>
            <a:srgbClr val="BD582C">
              <a:tint val="40000"/>
              <a:alpha val="90000"/>
              <a:hueOff val="247198"/>
              <a:satOff val="-23816"/>
              <a:lumOff val="-2511"/>
              <a:alphaOff val="0"/>
            </a:srgbClr>
          </a:solidFill>
          <a:prstDash val="solid"/>
        </a:ln>
        <a:effectLst/>
      </dgm:spPr>
      <dgm:t>
        <a:bodyPr/>
        <a:lstStyle/>
        <a:p>
          <a:pPr>
            <a:buNone/>
          </a:pPr>
          <a:endParaRPr lang="en-US" sz="2000">
            <a:solidFill>
              <a:srgbClr val="000000">
                <a:hueOff val="0"/>
                <a:satOff val="0"/>
                <a:lumOff val="0"/>
                <a:alphaOff val="0"/>
              </a:srgbClr>
            </a:solidFill>
            <a:latin typeface="IBM Plex Sans" panose="020B0503050203000203" pitchFamily="34" charset="0"/>
            <a:ea typeface="+mn-ea"/>
            <a:cs typeface="+mn-cs"/>
          </a:endParaRPr>
        </a:p>
      </dgm:t>
    </dgm:pt>
    <dgm:pt modelId="{9E51058D-6060-4BE3-9F0E-2A921FE189D0}" type="pres">
      <dgm:prSet presAssocID="{FBB5799F-9921-45B4-9541-9C233EA2B0CF}" presName="outerComposite" presStyleCnt="0">
        <dgm:presLayoutVars>
          <dgm:chMax val="5"/>
          <dgm:dir/>
          <dgm:resizeHandles val="exact"/>
        </dgm:presLayoutVars>
      </dgm:prSet>
      <dgm:spPr/>
    </dgm:pt>
    <dgm:pt modelId="{BEC3C69B-DA7F-4D8F-B0A8-949B07C8201D}" type="pres">
      <dgm:prSet presAssocID="{FBB5799F-9921-45B4-9541-9C233EA2B0CF}" presName="dummyMaxCanvas" presStyleCnt="0">
        <dgm:presLayoutVars/>
      </dgm:prSet>
      <dgm:spPr/>
    </dgm:pt>
    <dgm:pt modelId="{6E0B8A02-1D22-4B57-A7B4-4C57BD2218B0}" type="pres">
      <dgm:prSet presAssocID="{FBB5799F-9921-45B4-9541-9C233EA2B0CF}" presName="ThreeNodes_1" presStyleLbl="node1" presStyleIdx="0" presStyleCnt="3">
        <dgm:presLayoutVars>
          <dgm:bulletEnabled val="1"/>
        </dgm:presLayoutVars>
      </dgm:prSet>
      <dgm:spPr/>
    </dgm:pt>
    <dgm:pt modelId="{A31DC201-AF37-4B8D-A0D1-57744A2881AC}" type="pres">
      <dgm:prSet presAssocID="{FBB5799F-9921-45B4-9541-9C233EA2B0CF}" presName="ThreeNodes_2" presStyleLbl="node1" presStyleIdx="1" presStyleCnt="3">
        <dgm:presLayoutVars>
          <dgm:bulletEnabled val="1"/>
        </dgm:presLayoutVars>
      </dgm:prSet>
      <dgm:spPr/>
    </dgm:pt>
    <dgm:pt modelId="{ED5104AE-2C3C-4F79-99FF-040DBAD88FFE}" type="pres">
      <dgm:prSet presAssocID="{FBB5799F-9921-45B4-9541-9C233EA2B0CF}" presName="ThreeNodes_3" presStyleLbl="node1" presStyleIdx="2" presStyleCnt="3">
        <dgm:presLayoutVars>
          <dgm:bulletEnabled val="1"/>
        </dgm:presLayoutVars>
      </dgm:prSet>
      <dgm:spPr/>
    </dgm:pt>
    <dgm:pt modelId="{72029B94-F150-40D2-8409-E52496988AA5}" type="pres">
      <dgm:prSet presAssocID="{FBB5799F-9921-45B4-9541-9C233EA2B0CF}" presName="ThreeConn_1-2" presStyleLbl="fgAccFollowNode1" presStyleIdx="0" presStyleCnt="2">
        <dgm:presLayoutVars>
          <dgm:bulletEnabled val="1"/>
        </dgm:presLayoutVars>
      </dgm:prSet>
      <dgm:spPr/>
    </dgm:pt>
    <dgm:pt modelId="{C6DA065B-4850-4F8E-8685-F0DB6634A0C3}" type="pres">
      <dgm:prSet presAssocID="{FBB5799F-9921-45B4-9541-9C233EA2B0CF}" presName="ThreeConn_2-3" presStyleLbl="fgAccFollowNode1" presStyleIdx="1" presStyleCnt="2">
        <dgm:presLayoutVars>
          <dgm:bulletEnabled val="1"/>
        </dgm:presLayoutVars>
      </dgm:prSet>
      <dgm:spPr/>
    </dgm:pt>
    <dgm:pt modelId="{DDC7CB9B-6298-40C0-9EF9-234A832641B5}" type="pres">
      <dgm:prSet presAssocID="{FBB5799F-9921-45B4-9541-9C233EA2B0CF}" presName="ThreeNodes_1_text" presStyleLbl="node1" presStyleIdx="2" presStyleCnt="3">
        <dgm:presLayoutVars>
          <dgm:bulletEnabled val="1"/>
        </dgm:presLayoutVars>
      </dgm:prSet>
      <dgm:spPr/>
    </dgm:pt>
    <dgm:pt modelId="{24185CDE-6D0D-4254-9878-3261E623FC26}" type="pres">
      <dgm:prSet presAssocID="{FBB5799F-9921-45B4-9541-9C233EA2B0CF}" presName="ThreeNodes_2_text" presStyleLbl="node1" presStyleIdx="2" presStyleCnt="3">
        <dgm:presLayoutVars>
          <dgm:bulletEnabled val="1"/>
        </dgm:presLayoutVars>
      </dgm:prSet>
      <dgm:spPr/>
    </dgm:pt>
    <dgm:pt modelId="{ECDB3DD5-BE89-4DFB-AEC4-E7AFA45CE051}" type="pres">
      <dgm:prSet presAssocID="{FBB5799F-9921-45B4-9541-9C233EA2B0CF}" presName="ThreeNodes_3_text" presStyleLbl="node1" presStyleIdx="2" presStyleCnt="3">
        <dgm:presLayoutVars>
          <dgm:bulletEnabled val="1"/>
        </dgm:presLayoutVars>
      </dgm:prSet>
      <dgm:spPr/>
    </dgm:pt>
  </dgm:ptLst>
  <dgm:cxnLst>
    <dgm:cxn modelId="{A53CF31A-A60D-40EA-A983-A5CC66E562BC}" type="presOf" srcId="{F4224E75-2447-4BAE-B0B0-62FE63D14F1B}" destId="{DDC7CB9B-6298-40C0-9EF9-234A832641B5}" srcOrd="1" destOrd="0" presId="urn:microsoft.com/office/officeart/2005/8/layout/vProcess5"/>
    <dgm:cxn modelId="{F0CBB727-A696-4948-9281-FD57386F44A0}" type="presOf" srcId="{B8053753-C026-4C5A-B7CA-C6AB46F0C627}" destId="{ED5104AE-2C3C-4F79-99FF-040DBAD88FFE}" srcOrd="0" destOrd="0" presId="urn:microsoft.com/office/officeart/2005/8/layout/vProcess5"/>
    <dgm:cxn modelId="{D56F6737-EDD7-4E16-BEF4-BCF9DAA30080}" type="presOf" srcId="{52FA0E45-C53C-466D-A7BD-9263C17B23E6}" destId="{24185CDE-6D0D-4254-9878-3261E623FC26}" srcOrd="1" destOrd="0" presId="urn:microsoft.com/office/officeart/2005/8/layout/vProcess5"/>
    <dgm:cxn modelId="{A03C1147-120F-4936-93B1-7CBC5C110D21}" srcId="{FBB5799F-9921-45B4-9541-9C233EA2B0CF}" destId="{52FA0E45-C53C-466D-A7BD-9263C17B23E6}" srcOrd="1" destOrd="0" parTransId="{A01D1D44-DBB2-46DF-957A-777AE6F2BFE1}" sibTransId="{E9191B2B-E81A-4A8A-B7E7-38466D0FCD20}"/>
    <dgm:cxn modelId="{79171A69-0825-43AA-BA0B-7DCBAD71BB3D}" srcId="{FBB5799F-9921-45B4-9541-9C233EA2B0CF}" destId="{B8053753-C026-4C5A-B7CA-C6AB46F0C627}" srcOrd="2" destOrd="0" parTransId="{E15959E9-C83E-4633-A6B7-22F4DB991ACF}" sibTransId="{2987A8C1-165F-445F-8EA6-C4BE0A42A44D}"/>
    <dgm:cxn modelId="{4473BD86-8EB3-426A-BF53-C0A6AE93443E}" type="presOf" srcId="{4F1D8B9E-5F6C-49DF-BC04-98E3128B450C}" destId="{72029B94-F150-40D2-8409-E52496988AA5}" srcOrd="0" destOrd="0" presId="urn:microsoft.com/office/officeart/2005/8/layout/vProcess5"/>
    <dgm:cxn modelId="{6ACBD18B-78E0-4E7C-A0C7-52DB2345AFF9}" type="presOf" srcId="{E9191B2B-E81A-4A8A-B7E7-38466D0FCD20}" destId="{C6DA065B-4850-4F8E-8685-F0DB6634A0C3}" srcOrd="0" destOrd="0" presId="urn:microsoft.com/office/officeart/2005/8/layout/vProcess5"/>
    <dgm:cxn modelId="{0FB9AE96-4173-4A4A-BE73-7365BEED1CAC}" type="presOf" srcId="{FBB5799F-9921-45B4-9541-9C233EA2B0CF}" destId="{9E51058D-6060-4BE3-9F0E-2A921FE189D0}" srcOrd="0" destOrd="0" presId="urn:microsoft.com/office/officeart/2005/8/layout/vProcess5"/>
    <dgm:cxn modelId="{DD3A2EC1-76DE-42D6-B7BF-9FAF8F13CA8F}" type="presOf" srcId="{B8053753-C026-4C5A-B7CA-C6AB46F0C627}" destId="{ECDB3DD5-BE89-4DFB-AEC4-E7AFA45CE051}" srcOrd="1" destOrd="0" presId="urn:microsoft.com/office/officeart/2005/8/layout/vProcess5"/>
    <dgm:cxn modelId="{16AB6CD1-2C4E-4FF2-A111-EBB6C767652D}" type="presOf" srcId="{52FA0E45-C53C-466D-A7BD-9263C17B23E6}" destId="{A31DC201-AF37-4B8D-A0D1-57744A2881AC}" srcOrd="0" destOrd="0" presId="urn:microsoft.com/office/officeart/2005/8/layout/vProcess5"/>
    <dgm:cxn modelId="{614526EA-769D-4793-97A2-7F0A64C5DF47}" srcId="{FBB5799F-9921-45B4-9541-9C233EA2B0CF}" destId="{F4224E75-2447-4BAE-B0B0-62FE63D14F1B}" srcOrd="0" destOrd="0" parTransId="{A02B7D3A-AC19-42AE-A082-E3D8FD7B6180}" sibTransId="{4F1D8B9E-5F6C-49DF-BC04-98E3128B450C}"/>
    <dgm:cxn modelId="{572246F3-EBBB-4B34-A237-CC26F4348976}" type="presOf" srcId="{F4224E75-2447-4BAE-B0B0-62FE63D14F1B}" destId="{6E0B8A02-1D22-4B57-A7B4-4C57BD2218B0}" srcOrd="0" destOrd="0" presId="urn:microsoft.com/office/officeart/2005/8/layout/vProcess5"/>
    <dgm:cxn modelId="{3FC75D1F-ADFB-490A-8D41-A34A7D0F7E05}" type="presParOf" srcId="{9E51058D-6060-4BE3-9F0E-2A921FE189D0}" destId="{BEC3C69B-DA7F-4D8F-B0A8-949B07C8201D}" srcOrd="0" destOrd="0" presId="urn:microsoft.com/office/officeart/2005/8/layout/vProcess5"/>
    <dgm:cxn modelId="{D4F18523-6243-4891-A589-3E7EF91C3739}" type="presParOf" srcId="{9E51058D-6060-4BE3-9F0E-2A921FE189D0}" destId="{6E0B8A02-1D22-4B57-A7B4-4C57BD2218B0}" srcOrd="1" destOrd="0" presId="urn:microsoft.com/office/officeart/2005/8/layout/vProcess5"/>
    <dgm:cxn modelId="{BB5311E8-4471-422A-A9DE-63008CFD1312}" type="presParOf" srcId="{9E51058D-6060-4BE3-9F0E-2A921FE189D0}" destId="{A31DC201-AF37-4B8D-A0D1-57744A2881AC}" srcOrd="2" destOrd="0" presId="urn:microsoft.com/office/officeart/2005/8/layout/vProcess5"/>
    <dgm:cxn modelId="{341BE8E5-053C-4652-8824-B1A357F6C29E}" type="presParOf" srcId="{9E51058D-6060-4BE3-9F0E-2A921FE189D0}" destId="{ED5104AE-2C3C-4F79-99FF-040DBAD88FFE}" srcOrd="3" destOrd="0" presId="urn:microsoft.com/office/officeart/2005/8/layout/vProcess5"/>
    <dgm:cxn modelId="{329258C5-EA06-4826-9B4D-89711794C14F}" type="presParOf" srcId="{9E51058D-6060-4BE3-9F0E-2A921FE189D0}" destId="{72029B94-F150-40D2-8409-E52496988AA5}" srcOrd="4" destOrd="0" presId="urn:microsoft.com/office/officeart/2005/8/layout/vProcess5"/>
    <dgm:cxn modelId="{1E56217D-0133-4F41-ADA3-30344633D994}" type="presParOf" srcId="{9E51058D-6060-4BE3-9F0E-2A921FE189D0}" destId="{C6DA065B-4850-4F8E-8685-F0DB6634A0C3}" srcOrd="5" destOrd="0" presId="urn:microsoft.com/office/officeart/2005/8/layout/vProcess5"/>
    <dgm:cxn modelId="{DD85E0FA-494B-4A74-936C-2593270A5B51}" type="presParOf" srcId="{9E51058D-6060-4BE3-9F0E-2A921FE189D0}" destId="{DDC7CB9B-6298-40C0-9EF9-234A832641B5}" srcOrd="6" destOrd="0" presId="urn:microsoft.com/office/officeart/2005/8/layout/vProcess5"/>
    <dgm:cxn modelId="{E1D2AFCB-86BD-4541-AF4A-98A6E5008D80}" type="presParOf" srcId="{9E51058D-6060-4BE3-9F0E-2A921FE189D0}" destId="{24185CDE-6D0D-4254-9878-3261E623FC26}" srcOrd="7" destOrd="0" presId="urn:microsoft.com/office/officeart/2005/8/layout/vProcess5"/>
    <dgm:cxn modelId="{5072E0A1-C543-4E38-9DE0-0665F9F84F8C}" type="presParOf" srcId="{9E51058D-6060-4BE3-9F0E-2A921FE189D0}" destId="{ECDB3DD5-BE89-4DFB-AEC4-E7AFA45CE05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90356-DE83-4A8D-99A0-BB718AAF0F8F}">
      <dsp:nvSpPr>
        <dsp:cNvPr id="0" name=""/>
        <dsp:cNvSpPr/>
      </dsp:nvSpPr>
      <dsp:spPr>
        <a:xfrm>
          <a:off x="0" y="2239975"/>
          <a:ext cx="12070079" cy="1469666"/>
        </a:xfrm>
        <a:prstGeom prst="rect">
          <a:avLst/>
        </a:prstGeom>
        <a:solidFill>
          <a:schemeClr val="accent2">
            <a:lumMod val="75000"/>
          </a:scheme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solidFill>
                <a:sysClr val="window" lastClr="FFFFFF"/>
              </a:solidFill>
              <a:latin typeface="IBM Plex Sans" panose="020B0503050203000203" pitchFamily="34" charset="0"/>
              <a:ea typeface="+mn-ea"/>
              <a:cs typeface="+mn-cs"/>
            </a:rPr>
            <a:t>REST web services communicate over the HTTP specification, using HTTP vocabulary:</a:t>
          </a:r>
        </a:p>
      </dsp:txBody>
      <dsp:txXfrm>
        <a:off x="0" y="2239975"/>
        <a:ext cx="12070079" cy="793619"/>
      </dsp:txXfrm>
    </dsp:sp>
    <dsp:sp modelId="{74FEF00D-CB15-40D5-A8E9-95D5CA60A5A8}">
      <dsp:nvSpPr>
        <dsp:cNvPr id="0" name=""/>
        <dsp:cNvSpPr/>
      </dsp:nvSpPr>
      <dsp:spPr>
        <a:xfrm>
          <a:off x="8445" y="3004202"/>
          <a:ext cx="3029307" cy="676046"/>
        </a:xfrm>
        <a:prstGeom prst="rect">
          <a:avLst/>
        </a:prstGeom>
        <a:solidFill>
          <a:schemeClr val="accent2">
            <a:lumMod val="20000"/>
            <a:lumOff val="80000"/>
            <a:alpha val="90000"/>
          </a:schemeClr>
        </a:solidFill>
        <a:ln w="15875" cap="flat" cmpd="sng" algn="ctr">
          <a:solidFill>
            <a:srgbClr val="865640">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0000">
                  <a:hueOff val="0"/>
                  <a:satOff val="0"/>
                  <a:lumOff val="0"/>
                  <a:alphaOff val="0"/>
                </a:srgbClr>
              </a:solidFill>
              <a:latin typeface="IBM Plex Sans" panose="020B0503050203000203" pitchFamily="34" charset="0"/>
              <a:ea typeface="+mn-ea"/>
              <a:cs typeface="+mn-cs"/>
            </a:rPr>
            <a:t>Methods (GET, POST, and so on)</a:t>
          </a:r>
        </a:p>
      </dsp:txBody>
      <dsp:txXfrm>
        <a:off x="8445" y="3004202"/>
        <a:ext cx="3029307" cy="676046"/>
      </dsp:txXfrm>
    </dsp:sp>
    <dsp:sp modelId="{15D18046-54A0-4515-BFA3-A7391B18D0BC}">
      <dsp:nvSpPr>
        <dsp:cNvPr id="0" name=""/>
        <dsp:cNvSpPr/>
      </dsp:nvSpPr>
      <dsp:spPr>
        <a:xfrm>
          <a:off x="3037752" y="3004202"/>
          <a:ext cx="3029307" cy="676046"/>
        </a:xfrm>
        <a:prstGeom prst="rect">
          <a:avLst/>
        </a:prstGeom>
        <a:solidFill>
          <a:schemeClr val="accent2">
            <a:lumMod val="20000"/>
            <a:lumOff val="80000"/>
            <a:alpha val="90000"/>
          </a:schemeClr>
        </a:solidFill>
        <a:ln w="15875" cap="flat" cmpd="sng" algn="ctr">
          <a:solidFill>
            <a:srgbClr val="865640">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0000">
                  <a:hueOff val="0"/>
                  <a:satOff val="0"/>
                  <a:lumOff val="0"/>
                  <a:alphaOff val="0"/>
                </a:srgbClr>
              </a:solidFill>
              <a:latin typeface="IBM Plex Sans" panose="020B0503050203000203" pitchFamily="34" charset="0"/>
              <a:ea typeface="+mn-ea"/>
              <a:cs typeface="+mn-cs"/>
            </a:rPr>
            <a:t>HTTP URI syntax (paths, parameters, and so on)</a:t>
          </a:r>
        </a:p>
      </dsp:txBody>
      <dsp:txXfrm>
        <a:off x="3037752" y="3004202"/>
        <a:ext cx="3029307" cy="676046"/>
      </dsp:txXfrm>
    </dsp:sp>
    <dsp:sp modelId="{E8500C67-063D-4A4B-A664-CE45FC811DE8}">
      <dsp:nvSpPr>
        <dsp:cNvPr id="0" name=""/>
        <dsp:cNvSpPr/>
      </dsp:nvSpPr>
      <dsp:spPr>
        <a:xfrm>
          <a:off x="6067059" y="3004202"/>
          <a:ext cx="3029307" cy="676046"/>
        </a:xfrm>
        <a:prstGeom prst="rect">
          <a:avLst/>
        </a:prstGeom>
        <a:solidFill>
          <a:schemeClr val="accent2">
            <a:lumMod val="20000"/>
            <a:lumOff val="80000"/>
            <a:alpha val="90000"/>
          </a:schemeClr>
        </a:solidFill>
        <a:ln w="15875" cap="flat" cmpd="sng" algn="ctr">
          <a:solidFill>
            <a:srgbClr val="865640">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0000">
                  <a:hueOff val="0"/>
                  <a:satOff val="0"/>
                  <a:lumOff val="0"/>
                  <a:alphaOff val="0"/>
                </a:srgbClr>
              </a:solidFill>
              <a:latin typeface="IBM Plex Sans" panose="020B0503050203000203" pitchFamily="34" charset="0"/>
              <a:ea typeface="+mn-ea"/>
              <a:cs typeface="+mn-cs"/>
            </a:rPr>
            <a:t>Media types (xml, json, html, plain text, and so on)</a:t>
          </a:r>
        </a:p>
      </dsp:txBody>
      <dsp:txXfrm>
        <a:off x="6067059" y="3004202"/>
        <a:ext cx="3029307" cy="676046"/>
      </dsp:txXfrm>
    </dsp:sp>
    <dsp:sp modelId="{037E65D4-8992-47FB-AEC8-EAAC91623FCD}">
      <dsp:nvSpPr>
        <dsp:cNvPr id="0" name=""/>
        <dsp:cNvSpPr/>
      </dsp:nvSpPr>
      <dsp:spPr>
        <a:xfrm>
          <a:off x="9096366" y="3004202"/>
          <a:ext cx="2965267" cy="676046"/>
        </a:xfrm>
        <a:prstGeom prst="rect">
          <a:avLst/>
        </a:prstGeom>
        <a:solidFill>
          <a:schemeClr val="accent2">
            <a:lumMod val="20000"/>
            <a:lumOff val="80000"/>
            <a:alpha val="90000"/>
          </a:schemeClr>
        </a:solidFill>
        <a:ln w="15875" cap="flat" cmpd="sng" algn="ctr">
          <a:solidFill>
            <a:srgbClr val="865640">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IBM Plex Sans" panose="020B0503050203000203" pitchFamily="34" charset="0"/>
              <a:ea typeface="+mn-ea"/>
              <a:cs typeface="+mn-cs"/>
            </a:rPr>
            <a:t>HTTP Response codes</a:t>
          </a:r>
        </a:p>
      </dsp:txBody>
      <dsp:txXfrm>
        <a:off x="9096366" y="3004202"/>
        <a:ext cx="2965267" cy="676046"/>
      </dsp:txXfrm>
    </dsp:sp>
    <dsp:sp modelId="{108BDDE6-B069-4A3D-B981-E3BD54B77DE8}">
      <dsp:nvSpPr>
        <dsp:cNvPr id="0" name=""/>
        <dsp:cNvSpPr/>
      </dsp:nvSpPr>
      <dsp:spPr>
        <a:xfrm rot="10800000">
          <a:off x="0" y="1673"/>
          <a:ext cx="12070079" cy="2260347"/>
        </a:xfrm>
        <a:prstGeom prst="upArrowCallout">
          <a:avLst/>
        </a:prstGeom>
        <a:solidFill>
          <a:schemeClr val="accent3">
            <a:lumMod val="75000"/>
          </a:scheme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IBM Plex Sans" panose="020B0503050203000203" pitchFamily="34" charset="0"/>
              <a:ea typeface="+mn-ea"/>
              <a:cs typeface="+mn-cs"/>
            </a:rPr>
            <a:t>It is an architectural </a:t>
          </a:r>
          <a:r>
            <a:rPr lang="en-US" sz="2200" b="1" i="1" kern="1200" dirty="0">
              <a:solidFill>
                <a:sysClr val="window" lastClr="FFFFFF"/>
              </a:solidFill>
              <a:latin typeface="IBM Plex Sans" panose="020B0503050203000203" pitchFamily="34" charset="0"/>
              <a:ea typeface="+mn-ea"/>
              <a:cs typeface="+mn-cs"/>
            </a:rPr>
            <a:t>pattern </a:t>
          </a:r>
          <a:r>
            <a:rPr lang="en-US" sz="2200" kern="1200" dirty="0">
              <a:solidFill>
                <a:sysClr val="window" lastClr="FFFFFF"/>
              </a:solidFill>
              <a:latin typeface="IBM Plex Sans" panose="020B0503050203000203" pitchFamily="34" charset="0"/>
              <a:ea typeface="+mn-ea"/>
              <a:cs typeface="+mn-cs"/>
            </a:rPr>
            <a:t>for developing web services as opposed to a </a:t>
          </a:r>
          <a:r>
            <a:rPr lang="en-US" sz="2200" b="1" i="1" kern="1200" dirty="0">
              <a:solidFill>
                <a:sysClr val="window" lastClr="FFFFFF"/>
              </a:solidFill>
              <a:latin typeface="IBM Plex Sans" panose="020B0503050203000203" pitchFamily="34" charset="0"/>
              <a:ea typeface="+mn-ea"/>
              <a:cs typeface="+mn-cs"/>
            </a:rPr>
            <a:t>specification</a:t>
          </a:r>
          <a:r>
            <a:rPr lang="en-US" sz="2200" kern="1200" dirty="0">
              <a:solidFill>
                <a:sysClr val="window" lastClr="FFFFFF"/>
              </a:solidFill>
              <a:latin typeface="IBM Plex Sans" panose="020B0503050203000203" pitchFamily="34" charset="0"/>
              <a:ea typeface="+mn-ea"/>
              <a:cs typeface="+mn-cs"/>
            </a:rPr>
            <a:t>.</a:t>
          </a:r>
        </a:p>
      </dsp:txBody>
      <dsp:txXfrm rot="10800000">
        <a:off x="0" y="1673"/>
        <a:ext cx="12070079" cy="1468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FC947-1FF7-407B-8D55-B1A5E2058E4A}">
      <dsp:nvSpPr>
        <dsp:cNvPr id="0" name=""/>
        <dsp:cNvSpPr/>
      </dsp:nvSpPr>
      <dsp:spPr>
        <a:xfrm>
          <a:off x="0" y="2566"/>
          <a:ext cx="784207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E090DE-3F3E-4562-A579-6720EAA5FFFF}">
      <dsp:nvSpPr>
        <dsp:cNvPr id="0" name=""/>
        <dsp:cNvSpPr/>
      </dsp:nvSpPr>
      <dsp:spPr>
        <a:xfrm>
          <a:off x="0" y="2566"/>
          <a:ext cx="7842070" cy="47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IBM Plex Sans" panose="020B0503050203000203" pitchFamily="34" charset="0"/>
            </a:rPr>
            <a:t>@Path annotations may be supplied to customize the request URI of resource.</a:t>
          </a:r>
        </a:p>
      </dsp:txBody>
      <dsp:txXfrm>
        <a:off x="0" y="2566"/>
        <a:ext cx="7842070" cy="477318"/>
      </dsp:txXfrm>
    </dsp:sp>
    <dsp:sp modelId="{7C00FAB3-C29B-4497-8EC6-4C62B1582A24}">
      <dsp:nvSpPr>
        <dsp:cNvPr id="0" name=""/>
        <dsp:cNvSpPr/>
      </dsp:nvSpPr>
      <dsp:spPr>
        <a:xfrm>
          <a:off x="0" y="479884"/>
          <a:ext cx="784207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F0958-D98A-4A1E-97D4-29900CB818C7}">
      <dsp:nvSpPr>
        <dsp:cNvPr id="0" name=""/>
        <dsp:cNvSpPr/>
      </dsp:nvSpPr>
      <dsp:spPr>
        <a:xfrm>
          <a:off x="0" y="479884"/>
          <a:ext cx="7842070" cy="47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IBM Plex Sans" panose="020B0503050203000203" pitchFamily="34" charset="0"/>
            </a:rPr>
            <a:t>@Path on a class defines the base relative path for all resources supplied by that class.</a:t>
          </a:r>
        </a:p>
      </dsp:txBody>
      <dsp:txXfrm>
        <a:off x="0" y="479884"/>
        <a:ext cx="7842070" cy="477318"/>
      </dsp:txXfrm>
    </dsp:sp>
    <dsp:sp modelId="{558569B4-86CE-45EB-B659-F02965CEAFF7}">
      <dsp:nvSpPr>
        <dsp:cNvPr id="0" name=""/>
        <dsp:cNvSpPr/>
      </dsp:nvSpPr>
      <dsp:spPr>
        <a:xfrm>
          <a:off x="0" y="957202"/>
          <a:ext cx="784207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6F913E-E55A-435F-9CE9-257D782CE872}">
      <dsp:nvSpPr>
        <dsp:cNvPr id="0" name=""/>
        <dsp:cNvSpPr/>
      </dsp:nvSpPr>
      <dsp:spPr>
        <a:xfrm>
          <a:off x="0" y="957202"/>
          <a:ext cx="7842070" cy="47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IBM Plex Sans" panose="020B0503050203000203" pitchFamily="34" charset="0"/>
            </a:rPr>
            <a:t>@Path on a Java class method defines the relative path for the resource bound to that method.</a:t>
          </a:r>
        </a:p>
      </dsp:txBody>
      <dsp:txXfrm>
        <a:off x="0" y="957202"/>
        <a:ext cx="7842070" cy="477318"/>
      </dsp:txXfrm>
    </dsp:sp>
    <dsp:sp modelId="{FDD7FF5B-F54F-40C1-A90E-045CB4F193CE}">
      <dsp:nvSpPr>
        <dsp:cNvPr id="0" name=""/>
        <dsp:cNvSpPr/>
      </dsp:nvSpPr>
      <dsp:spPr>
        <a:xfrm>
          <a:off x="0" y="1434521"/>
          <a:ext cx="784207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D736C7-28D0-43E3-B1C8-80028AA1DFF8}">
      <dsp:nvSpPr>
        <dsp:cNvPr id="0" name=""/>
        <dsp:cNvSpPr/>
      </dsp:nvSpPr>
      <dsp:spPr>
        <a:xfrm>
          <a:off x="0" y="1434521"/>
          <a:ext cx="7842070" cy="47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IBM Plex Sans" panose="020B0503050203000203" pitchFamily="34" charset="0"/>
            </a:rPr>
            <a:t>@Path on a method is relative to any @Path on the class.</a:t>
          </a:r>
        </a:p>
      </dsp:txBody>
      <dsp:txXfrm>
        <a:off x="0" y="1434521"/>
        <a:ext cx="7842070" cy="477318"/>
      </dsp:txXfrm>
    </dsp:sp>
    <dsp:sp modelId="{BDCE161B-F2DE-426B-96BE-AE0D643D4C2A}">
      <dsp:nvSpPr>
        <dsp:cNvPr id="0" name=""/>
        <dsp:cNvSpPr/>
      </dsp:nvSpPr>
      <dsp:spPr>
        <a:xfrm>
          <a:off x="0" y="1911839"/>
          <a:ext cx="784207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CA3F1-03DD-4040-B035-79B605A948F1}">
      <dsp:nvSpPr>
        <dsp:cNvPr id="0" name=""/>
        <dsp:cNvSpPr/>
      </dsp:nvSpPr>
      <dsp:spPr>
        <a:xfrm>
          <a:off x="0" y="1911839"/>
          <a:ext cx="7842070" cy="47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IBM Plex Sans" panose="020B0503050203000203" pitchFamily="34" charset="0"/>
            </a:rPr>
            <a:t>In the absence of @Path on the class or method, the resource is defined to reside at the root of the service.</a:t>
          </a:r>
        </a:p>
      </dsp:txBody>
      <dsp:txXfrm>
        <a:off x="0" y="1911839"/>
        <a:ext cx="7842070" cy="477318"/>
      </dsp:txXfrm>
    </dsp:sp>
    <dsp:sp modelId="{5D0B6862-BA3E-4F8F-80F5-D4C12C69F2FE}">
      <dsp:nvSpPr>
        <dsp:cNvPr id="0" name=""/>
        <dsp:cNvSpPr/>
      </dsp:nvSpPr>
      <dsp:spPr>
        <a:xfrm>
          <a:off x="0" y="2389157"/>
          <a:ext cx="784207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F29BCA-E361-48C0-8AF9-212745C6A07A}">
      <dsp:nvSpPr>
        <dsp:cNvPr id="0" name=""/>
        <dsp:cNvSpPr/>
      </dsp:nvSpPr>
      <dsp:spPr>
        <a:xfrm>
          <a:off x="0" y="2389157"/>
          <a:ext cx="7842070" cy="47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IBM Plex Sans" panose="020B0503050203000203" pitchFamily="34" charset="0"/>
            </a:rPr>
            <a:t>A leading forward slash (/) is unnecessary as the path is always relative.</a:t>
          </a:r>
        </a:p>
      </dsp:txBody>
      <dsp:txXfrm>
        <a:off x="0" y="2389157"/>
        <a:ext cx="7842070" cy="477318"/>
      </dsp:txXfrm>
    </dsp:sp>
    <dsp:sp modelId="{153AC0B1-BF40-4186-83E4-0066AD1A2A2F}">
      <dsp:nvSpPr>
        <dsp:cNvPr id="0" name=""/>
        <dsp:cNvSpPr/>
      </dsp:nvSpPr>
      <dsp:spPr>
        <a:xfrm>
          <a:off x="0" y="2866476"/>
          <a:ext cx="784207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6B496A-4C32-4F0B-BFB2-A2616631CA22}">
      <dsp:nvSpPr>
        <dsp:cNvPr id="0" name=""/>
        <dsp:cNvSpPr/>
      </dsp:nvSpPr>
      <dsp:spPr>
        <a:xfrm>
          <a:off x="0" y="2866476"/>
          <a:ext cx="7842070" cy="47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IBM Plex Sans" panose="020B0503050203000203" pitchFamily="34" charset="0"/>
            </a:rPr>
            <a:t>The @Path annotation supports the use of template parameters in the form:</a:t>
          </a:r>
        </a:p>
        <a:p>
          <a:pPr marL="0" lvl="0" indent="0" algn="l" defTabSz="577850">
            <a:lnSpc>
              <a:spcPct val="90000"/>
            </a:lnSpc>
            <a:spcBef>
              <a:spcPct val="0"/>
            </a:spcBef>
            <a:spcAft>
              <a:spcPct val="35000"/>
            </a:spcAft>
            <a:buNone/>
          </a:pPr>
          <a:r>
            <a:rPr lang="en-US" sz="1300" kern="1200" dirty="0">
              <a:latin typeface="Courier New" panose="02070309020205020404" pitchFamily="49" charset="0"/>
              <a:cs typeface="Courier New" panose="02070309020205020404" pitchFamily="49" charset="0"/>
            </a:rPr>
            <a:t>{ name : regex }</a:t>
          </a:r>
        </a:p>
      </dsp:txBody>
      <dsp:txXfrm>
        <a:off x="0" y="2866476"/>
        <a:ext cx="7842070" cy="477318"/>
      </dsp:txXfrm>
    </dsp:sp>
    <dsp:sp modelId="{70886A32-59EE-4F6E-9D81-B2C3FAA49F20}">
      <dsp:nvSpPr>
        <dsp:cNvPr id="0" name=""/>
        <dsp:cNvSpPr/>
      </dsp:nvSpPr>
      <dsp:spPr>
        <a:xfrm>
          <a:off x="0" y="3343794"/>
          <a:ext cx="784207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1E551D-2907-4CF8-9481-AA9125F86AC3}">
      <dsp:nvSpPr>
        <dsp:cNvPr id="0" name=""/>
        <dsp:cNvSpPr/>
      </dsp:nvSpPr>
      <dsp:spPr>
        <a:xfrm>
          <a:off x="0" y="3343794"/>
          <a:ext cx="7842070" cy="47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IBM Plex Sans" panose="020B0503050203000203" pitchFamily="34" charset="0"/>
            </a:rPr>
            <a:t>The template parameter name is required.</a:t>
          </a:r>
        </a:p>
      </dsp:txBody>
      <dsp:txXfrm>
        <a:off x="0" y="3343794"/>
        <a:ext cx="7842070" cy="477318"/>
      </dsp:txXfrm>
    </dsp:sp>
    <dsp:sp modelId="{CF9BBD7E-8649-42AA-89E9-92678E6D3252}">
      <dsp:nvSpPr>
        <dsp:cNvPr id="0" name=""/>
        <dsp:cNvSpPr/>
      </dsp:nvSpPr>
      <dsp:spPr>
        <a:xfrm>
          <a:off x="0" y="3821112"/>
          <a:ext cx="784207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A79FBA-54A8-49C3-8A97-E2FC1B3E4D0C}">
      <dsp:nvSpPr>
        <dsp:cNvPr id="0" name=""/>
        <dsp:cNvSpPr/>
      </dsp:nvSpPr>
      <dsp:spPr>
        <a:xfrm>
          <a:off x="0" y="3821112"/>
          <a:ext cx="7842070" cy="47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IBM Plex Sans" panose="020B0503050203000203" pitchFamily="34" charset="0"/>
            </a:rPr>
            <a:t>The colon (</a:t>
          </a:r>
          <a:r>
            <a:rPr lang="en-US" sz="1300" kern="1200" dirty="0">
              <a:latin typeface="IBM Plex Sans" panose="020B0503050203000203" pitchFamily="34" charset="0"/>
              <a:sym typeface="Wingdings" pitchFamily="2" charset="2"/>
            </a:rPr>
            <a:t>:) followed by a </a:t>
          </a:r>
          <a:r>
            <a:rPr lang="en-US" sz="1300" kern="1200" dirty="0">
              <a:latin typeface="IBM Plex Sans" panose="020B0503050203000203" pitchFamily="34" charset="0"/>
            </a:rPr>
            <a:t>regular expression is optional and will default to the pattern:</a:t>
          </a:r>
        </a:p>
        <a:p>
          <a:pPr marL="0" lvl="0" indent="0" algn="l" defTabSz="577850">
            <a:lnSpc>
              <a:spcPct val="90000"/>
            </a:lnSpc>
            <a:spcBef>
              <a:spcPct val="0"/>
            </a:spcBef>
            <a:spcAft>
              <a:spcPct val="35000"/>
            </a:spcAft>
            <a:buNone/>
          </a:pPr>
          <a:r>
            <a:rPr lang="en-US" sz="1300" kern="1200" dirty="0">
              <a:latin typeface="Courier New" panose="02070309020205020404" pitchFamily="49" charset="0"/>
              <a:cs typeface="Courier New" panose="02070309020205020404" pitchFamily="49" charset="0"/>
            </a:rPr>
            <a:t>[^/]+</a:t>
          </a:r>
        </a:p>
      </dsp:txBody>
      <dsp:txXfrm>
        <a:off x="0" y="3821112"/>
        <a:ext cx="7842070" cy="477318"/>
      </dsp:txXfrm>
    </dsp:sp>
    <dsp:sp modelId="{1BCF8376-9F05-4566-9AAB-A2E07FBF9E3B}">
      <dsp:nvSpPr>
        <dsp:cNvPr id="0" name=""/>
        <dsp:cNvSpPr/>
      </dsp:nvSpPr>
      <dsp:spPr>
        <a:xfrm>
          <a:off x="0" y="4298431"/>
          <a:ext cx="784207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BD0222-3715-4FC0-A9DB-EB8079D10898}">
      <dsp:nvSpPr>
        <dsp:cNvPr id="0" name=""/>
        <dsp:cNvSpPr/>
      </dsp:nvSpPr>
      <dsp:spPr>
        <a:xfrm>
          <a:off x="0" y="4298431"/>
          <a:ext cx="7842070" cy="47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IBM Plex Sans" panose="020B0503050203000203" pitchFamily="34" charset="0"/>
            </a:rPr>
            <a:t>Multiple template parameters may be defined in a single @Path.</a:t>
          </a:r>
        </a:p>
      </dsp:txBody>
      <dsp:txXfrm>
        <a:off x="0" y="4298431"/>
        <a:ext cx="7842070" cy="477318"/>
      </dsp:txXfrm>
    </dsp:sp>
    <dsp:sp modelId="{DD44319E-86AB-4E36-AD36-E55AED10282C}">
      <dsp:nvSpPr>
        <dsp:cNvPr id="0" name=""/>
        <dsp:cNvSpPr/>
      </dsp:nvSpPr>
      <dsp:spPr>
        <a:xfrm>
          <a:off x="0" y="4775749"/>
          <a:ext cx="784207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2EDEA2-98AE-4C22-9396-15C9EB9EAFFD}">
      <dsp:nvSpPr>
        <dsp:cNvPr id="0" name=""/>
        <dsp:cNvSpPr/>
      </dsp:nvSpPr>
      <dsp:spPr>
        <a:xfrm>
          <a:off x="0" y="4775749"/>
          <a:ext cx="7842070" cy="477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latin typeface="IBM Plex Sans" panose="020B0503050203000203" pitchFamily="34" charset="0"/>
            </a:rPr>
            <a:t>Template parameter values will be injected into method parameters annotated with @</a:t>
          </a:r>
          <a:r>
            <a:rPr lang="en-US" sz="1300" kern="1200" dirty="0" err="1">
              <a:latin typeface="IBM Plex Sans" panose="020B0503050203000203" pitchFamily="34" charset="0"/>
            </a:rPr>
            <a:t>PathParam</a:t>
          </a:r>
          <a:r>
            <a:rPr lang="en-US" sz="1300" kern="1200" dirty="0">
              <a:latin typeface="IBM Plex Sans" panose="020B0503050203000203" pitchFamily="34" charset="0"/>
            </a:rPr>
            <a:t>.</a:t>
          </a:r>
        </a:p>
      </dsp:txBody>
      <dsp:txXfrm>
        <a:off x="0" y="4775749"/>
        <a:ext cx="7842070" cy="4773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8E849-0682-43BF-8B6B-2233FDF46BFE}">
      <dsp:nvSpPr>
        <dsp:cNvPr id="0" name=""/>
        <dsp:cNvSpPr/>
      </dsp:nvSpPr>
      <dsp:spPr>
        <a:xfrm>
          <a:off x="0" y="0"/>
          <a:ext cx="6161103" cy="0"/>
        </a:xfrm>
        <a:prstGeom prst="line">
          <a:avLst/>
        </a:prstGeom>
        <a:solidFill>
          <a:schemeClr val="accent2">
            <a:shade val="50000"/>
            <a:hueOff val="0"/>
            <a:satOff val="0"/>
            <a:lumOff val="0"/>
            <a:alphaOff val="0"/>
          </a:schemeClr>
        </a:solidFill>
        <a:ln w="12700" cap="flat" cmpd="sng" algn="ctr">
          <a:solidFill>
            <a:schemeClr val="accent2">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5FA294-9DEF-486C-A32C-A0EC2C00F7A6}">
      <dsp:nvSpPr>
        <dsp:cNvPr id="0" name=""/>
        <dsp:cNvSpPr/>
      </dsp:nvSpPr>
      <dsp:spPr>
        <a:xfrm>
          <a:off x="0" y="0"/>
          <a:ext cx="6161103" cy="1183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IBM Plex Sans" panose="020B0503050203000203" pitchFamily="34" charset="0"/>
            </a:rPr>
            <a:t>@</a:t>
          </a:r>
          <a:r>
            <a:rPr lang="en-US" sz="2000" b="1" kern="1200" dirty="0" err="1">
              <a:latin typeface="IBM Plex Sans" panose="020B0503050203000203" pitchFamily="34" charset="0"/>
            </a:rPr>
            <a:t>QueryParam</a:t>
          </a:r>
          <a:r>
            <a:rPr lang="en-US" sz="2000" b="1" kern="1200" dirty="0">
              <a:latin typeface="IBM Plex Sans" panose="020B0503050203000203" pitchFamily="34" charset="0"/>
            </a:rPr>
            <a:t> </a:t>
          </a:r>
          <a:r>
            <a:rPr lang="en-US" sz="2000" kern="1200" dirty="0">
              <a:latin typeface="IBM Plex Sans" panose="020B0503050203000203" pitchFamily="34" charset="0"/>
            </a:rPr>
            <a:t>– maps to a query string parameter.</a:t>
          </a:r>
        </a:p>
      </dsp:txBody>
      <dsp:txXfrm>
        <a:off x="0" y="0"/>
        <a:ext cx="6161103" cy="1183641"/>
      </dsp:txXfrm>
    </dsp:sp>
    <dsp:sp modelId="{7F9400B8-85CA-4B1B-8870-251DC1FBD441}">
      <dsp:nvSpPr>
        <dsp:cNvPr id="0" name=""/>
        <dsp:cNvSpPr/>
      </dsp:nvSpPr>
      <dsp:spPr>
        <a:xfrm>
          <a:off x="0" y="1183641"/>
          <a:ext cx="6161103" cy="0"/>
        </a:xfrm>
        <a:prstGeom prst="line">
          <a:avLst/>
        </a:prstGeom>
        <a:solidFill>
          <a:schemeClr val="accent2">
            <a:shade val="50000"/>
            <a:hueOff val="392254"/>
            <a:satOff val="4030"/>
            <a:lumOff val="25062"/>
            <a:alphaOff val="0"/>
          </a:schemeClr>
        </a:solidFill>
        <a:ln w="12700" cap="flat" cmpd="sng" algn="ctr">
          <a:solidFill>
            <a:schemeClr val="accent2">
              <a:shade val="50000"/>
              <a:hueOff val="392254"/>
              <a:satOff val="4030"/>
              <a:lumOff val="250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19C8F5-49E4-4135-8D1D-4B1B457367F6}">
      <dsp:nvSpPr>
        <dsp:cNvPr id="0" name=""/>
        <dsp:cNvSpPr/>
      </dsp:nvSpPr>
      <dsp:spPr>
        <a:xfrm>
          <a:off x="0" y="1183641"/>
          <a:ext cx="6161103" cy="1183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IBM Plex Sans" panose="020B0503050203000203" pitchFamily="34" charset="0"/>
            </a:rPr>
            <a:t>@</a:t>
          </a:r>
          <a:r>
            <a:rPr lang="en-US" sz="2000" b="1" kern="1200" dirty="0" err="1">
              <a:latin typeface="IBM Plex Sans" panose="020B0503050203000203" pitchFamily="34" charset="0"/>
            </a:rPr>
            <a:t>FormParam</a:t>
          </a:r>
          <a:r>
            <a:rPr lang="en-US" sz="2000" b="1" kern="1200" dirty="0">
              <a:latin typeface="IBM Plex Sans" panose="020B0503050203000203" pitchFamily="34" charset="0"/>
            </a:rPr>
            <a:t> </a:t>
          </a:r>
          <a:r>
            <a:rPr lang="en-US" sz="2000" kern="1200" dirty="0">
              <a:latin typeface="IBM Plex Sans" panose="020B0503050203000203" pitchFamily="34" charset="0"/>
            </a:rPr>
            <a:t>– maps to a form POST parameter.</a:t>
          </a:r>
        </a:p>
      </dsp:txBody>
      <dsp:txXfrm>
        <a:off x="0" y="1183641"/>
        <a:ext cx="6161103" cy="1183641"/>
      </dsp:txXfrm>
    </dsp:sp>
    <dsp:sp modelId="{C990DC29-AAAF-4689-A7B3-1D6CF01A0C7B}">
      <dsp:nvSpPr>
        <dsp:cNvPr id="0" name=""/>
        <dsp:cNvSpPr/>
      </dsp:nvSpPr>
      <dsp:spPr>
        <a:xfrm>
          <a:off x="0" y="2367283"/>
          <a:ext cx="6161103" cy="0"/>
        </a:xfrm>
        <a:prstGeom prst="line">
          <a:avLst/>
        </a:prstGeom>
        <a:solidFill>
          <a:schemeClr val="accent2">
            <a:shade val="50000"/>
            <a:hueOff val="784508"/>
            <a:satOff val="8060"/>
            <a:lumOff val="50124"/>
            <a:alphaOff val="0"/>
          </a:schemeClr>
        </a:solidFill>
        <a:ln w="12700" cap="flat" cmpd="sng" algn="ctr">
          <a:solidFill>
            <a:schemeClr val="accent2">
              <a:shade val="50000"/>
              <a:hueOff val="784508"/>
              <a:satOff val="8060"/>
              <a:lumOff val="501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1ADAA-5B45-4B89-A308-05082D179379}">
      <dsp:nvSpPr>
        <dsp:cNvPr id="0" name=""/>
        <dsp:cNvSpPr/>
      </dsp:nvSpPr>
      <dsp:spPr>
        <a:xfrm>
          <a:off x="0" y="2367283"/>
          <a:ext cx="6161103" cy="1183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IBM Plex Sans" panose="020B0503050203000203" pitchFamily="34" charset="0"/>
            </a:rPr>
            <a:t>@</a:t>
          </a:r>
          <a:r>
            <a:rPr lang="en-US" sz="2000" b="1" kern="1200" dirty="0" err="1">
              <a:latin typeface="IBM Plex Sans" panose="020B0503050203000203" pitchFamily="34" charset="0"/>
            </a:rPr>
            <a:t>PathParam</a:t>
          </a:r>
          <a:r>
            <a:rPr lang="en-US" sz="2000" b="1" kern="1200" dirty="0">
              <a:latin typeface="IBM Plex Sans" panose="020B0503050203000203" pitchFamily="34" charset="0"/>
            </a:rPr>
            <a:t> </a:t>
          </a:r>
          <a:r>
            <a:rPr lang="en-US" sz="2000" kern="1200" dirty="0">
              <a:latin typeface="IBM Plex Sans" panose="020B0503050203000203" pitchFamily="34" charset="0"/>
            </a:rPr>
            <a:t>– maps to a path segment.</a:t>
          </a:r>
        </a:p>
      </dsp:txBody>
      <dsp:txXfrm>
        <a:off x="0" y="2367283"/>
        <a:ext cx="6161103" cy="1183641"/>
      </dsp:txXfrm>
    </dsp:sp>
    <dsp:sp modelId="{D8B200F1-31A2-457D-8528-5AFAAE0B6F5E}">
      <dsp:nvSpPr>
        <dsp:cNvPr id="0" name=""/>
        <dsp:cNvSpPr/>
      </dsp:nvSpPr>
      <dsp:spPr>
        <a:xfrm>
          <a:off x="0" y="3550925"/>
          <a:ext cx="6161103" cy="0"/>
        </a:xfrm>
        <a:prstGeom prst="line">
          <a:avLst/>
        </a:prstGeom>
        <a:solidFill>
          <a:schemeClr val="accent2">
            <a:shade val="50000"/>
            <a:hueOff val="392254"/>
            <a:satOff val="4030"/>
            <a:lumOff val="25062"/>
            <a:alphaOff val="0"/>
          </a:schemeClr>
        </a:solidFill>
        <a:ln w="12700" cap="flat" cmpd="sng" algn="ctr">
          <a:solidFill>
            <a:schemeClr val="accent2">
              <a:shade val="50000"/>
              <a:hueOff val="392254"/>
              <a:satOff val="4030"/>
              <a:lumOff val="2506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4E1F8B-0AC8-416F-926F-AAF50CC11B4F}">
      <dsp:nvSpPr>
        <dsp:cNvPr id="0" name=""/>
        <dsp:cNvSpPr/>
      </dsp:nvSpPr>
      <dsp:spPr>
        <a:xfrm>
          <a:off x="0" y="3550925"/>
          <a:ext cx="6161103" cy="1183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latin typeface="IBM Plex Sans" panose="020B0503050203000203" pitchFamily="34" charset="0"/>
            </a:rPr>
            <a:t>@</a:t>
          </a:r>
          <a:r>
            <a:rPr lang="en-US" sz="2000" b="1" kern="1200" dirty="0" err="1">
              <a:latin typeface="IBM Plex Sans" panose="020B0503050203000203" pitchFamily="34" charset="0"/>
            </a:rPr>
            <a:t>DefaultValue</a:t>
          </a:r>
          <a:r>
            <a:rPr lang="en-US" sz="2000" b="1" kern="1200" dirty="0">
              <a:latin typeface="IBM Plex Sans" panose="020B0503050203000203" pitchFamily="34" charset="0"/>
            </a:rPr>
            <a:t> </a:t>
          </a:r>
          <a:r>
            <a:rPr lang="en-US" sz="2000" kern="1200" dirty="0">
              <a:latin typeface="IBM Plex Sans" panose="020B0503050203000203" pitchFamily="34" charset="0"/>
            </a:rPr>
            <a:t>– supplies a default parameter value.</a:t>
          </a:r>
        </a:p>
      </dsp:txBody>
      <dsp:txXfrm>
        <a:off x="0" y="3550925"/>
        <a:ext cx="6161103" cy="11836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F74B8-F7B6-4460-9531-0577B0A9F487}">
      <dsp:nvSpPr>
        <dsp:cNvPr id="0" name=""/>
        <dsp:cNvSpPr/>
      </dsp:nvSpPr>
      <dsp:spPr>
        <a:xfrm>
          <a:off x="0" y="291334"/>
          <a:ext cx="7794172" cy="2438100"/>
        </a:xfrm>
        <a:prstGeom prst="rect">
          <a:avLst/>
        </a:prstGeom>
        <a:solidFill>
          <a:sysClr val="window" lastClr="FFFFFF">
            <a:alpha val="90000"/>
            <a:hueOff val="0"/>
            <a:satOff val="0"/>
            <a:lumOff val="0"/>
            <a:alphaOff val="0"/>
          </a:sysClr>
        </a:solidFill>
        <a:ln w="15875"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4914" tIns="374904" rIns="604914" bIns="128016" numCol="1" spcCol="1270" anchor="t" anchorCtr="0">
          <a:noAutofit/>
        </a:bodyPr>
        <a:lstStyle/>
        <a:p>
          <a:pPr marL="171450" lvl="1" indent="-171450" algn="l" defTabSz="800100">
            <a:lnSpc>
              <a:spcPct val="100000"/>
            </a:lnSpc>
            <a:spcBef>
              <a:spcPct val="0"/>
            </a:spcBef>
            <a:spcAft>
              <a:spcPct val="15000"/>
            </a:spcAft>
            <a:buChar char="•"/>
          </a:pPr>
          <a:r>
            <a:rPr lang="en-US" sz="1800" kern="1200" dirty="0">
              <a:solidFill>
                <a:srgbClr val="000000">
                  <a:hueOff val="0"/>
                  <a:satOff val="0"/>
                  <a:lumOff val="0"/>
                  <a:alphaOff val="0"/>
                </a:srgbClr>
              </a:solidFill>
              <a:latin typeface="IBM Plex Sans" panose="020B0503050203000203" pitchFamily="34" charset="0"/>
              <a:ea typeface="+mn-ea"/>
              <a:cs typeface="+mn-cs"/>
            </a:rPr>
            <a:t>Used on a class or method to identify the content types that can be produced by that resource class or method</a:t>
          </a:r>
        </a:p>
        <a:p>
          <a:pPr marL="171450" lvl="1" indent="-171450" algn="l" defTabSz="800100">
            <a:lnSpc>
              <a:spcPct val="100000"/>
            </a:lnSpc>
            <a:spcBef>
              <a:spcPct val="0"/>
            </a:spcBef>
            <a:spcAft>
              <a:spcPct val="15000"/>
            </a:spcAft>
            <a:buChar char="•"/>
          </a:pPr>
          <a:r>
            <a:rPr lang="en-US" sz="1800" kern="1200">
              <a:solidFill>
                <a:srgbClr val="000000">
                  <a:hueOff val="0"/>
                  <a:satOff val="0"/>
                  <a:lumOff val="0"/>
                  <a:alphaOff val="0"/>
                </a:srgbClr>
              </a:solidFill>
              <a:latin typeface="IBM Plex Sans" panose="020B0503050203000203" pitchFamily="34" charset="0"/>
              <a:ea typeface="+mn-ea"/>
              <a:cs typeface="+mn-cs"/>
            </a:rPr>
            <a:t>Method annotation overrides class annotation</a:t>
          </a:r>
        </a:p>
        <a:p>
          <a:pPr marL="171450" lvl="1" indent="-171450" algn="l" defTabSz="800100">
            <a:lnSpc>
              <a:spcPct val="100000"/>
            </a:lnSpc>
            <a:spcBef>
              <a:spcPct val="0"/>
            </a:spcBef>
            <a:spcAft>
              <a:spcPct val="15000"/>
            </a:spcAft>
            <a:buChar char="•"/>
          </a:pPr>
          <a:r>
            <a:rPr lang="en-US" sz="1800" kern="1200" dirty="0">
              <a:solidFill>
                <a:srgbClr val="000000">
                  <a:hueOff val="0"/>
                  <a:satOff val="0"/>
                  <a:lumOff val="0"/>
                  <a:alphaOff val="0"/>
                </a:srgbClr>
              </a:solidFill>
              <a:latin typeface="IBM Plex Sans" panose="020B0503050203000203" pitchFamily="34" charset="0"/>
              <a:ea typeface="+mn-ea"/>
              <a:cs typeface="+mn-cs"/>
            </a:rPr>
            <a:t>If not specified, CXF assumes any type (*/*) can be produced</a:t>
          </a:r>
        </a:p>
        <a:p>
          <a:pPr marL="171450" lvl="1" indent="-171450" algn="l" defTabSz="800100">
            <a:lnSpc>
              <a:spcPct val="100000"/>
            </a:lnSpc>
            <a:spcBef>
              <a:spcPct val="0"/>
            </a:spcBef>
            <a:spcAft>
              <a:spcPct val="15000"/>
            </a:spcAft>
            <a:buChar char="•"/>
          </a:pPr>
          <a:r>
            <a:rPr lang="en-US" sz="1800" kern="1200" dirty="0">
              <a:solidFill>
                <a:srgbClr val="000000">
                  <a:hueOff val="0"/>
                  <a:satOff val="0"/>
                  <a:lumOff val="0"/>
                  <a:alphaOff val="0"/>
                </a:srgbClr>
              </a:solidFill>
              <a:latin typeface="IBM Plex Sans" panose="020B0503050203000203" pitchFamily="34" charset="0"/>
              <a:ea typeface="+mn-ea"/>
              <a:cs typeface="+mn-cs"/>
            </a:rPr>
            <a:t>CXF responds with HTTP status “406 Not Acceptable” if no appropriate method is found</a:t>
          </a:r>
        </a:p>
      </dsp:txBody>
      <dsp:txXfrm>
        <a:off x="0" y="291334"/>
        <a:ext cx="7794172" cy="2438100"/>
      </dsp:txXfrm>
    </dsp:sp>
    <dsp:sp modelId="{3B2DF8AA-7A1A-4C29-A8FF-BAD05F246CA4}">
      <dsp:nvSpPr>
        <dsp:cNvPr id="0" name=""/>
        <dsp:cNvSpPr/>
      </dsp:nvSpPr>
      <dsp:spPr>
        <a:xfrm>
          <a:off x="389708" y="25654"/>
          <a:ext cx="5455920" cy="531360"/>
        </a:xfrm>
        <a:prstGeom prst="roundRect">
          <a:avLst/>
        </a:prstGeom>
        <a:solidFill>
          <a:schemeClr val="accent3">
            <a:lumMod val="75000"/>
          </a:scheme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21" tIns="0" rIns="206221" bIns="0" numCol="1" spcCol="1270" anchor="ctr" anchorCtr="0">
          <a:noAutofit/>
        </a:bodyPr>
        <a:lstStyle/>
        <a:p>
          <a:pPr marL="0" lvl="0" indent="0" algn="l" defTabSz="800100">
            <a:lnSpc>
              <a:spcPct val="90000"/>
            </a:lnSpc>
            <a:spcBef>
              <a:spcPct val="0"/>
            </a:spcBef>
            <a:spcAft>
              <a:spcPct val="35000"/>
            </a:spcAft>
            <a:buNone/>
          </a:pPr>
          <a:r>
            <a:rPr lang="en-US" sz="1800" kern="1200">
              <a:solidFill>
                <a:sysClr val="window" lastClr="FFFFFF"/>
              </a:solidFill>
              <a:latin typeface="IBM Plex Sans" panose="020B0503050203000203" pitchFamily="34" charset="0"/>
              <a:ea typeface="+mn-ea"/>
              <a:cs typeface="+mn-cs"/>
            </a:rPr>
            <a:t>@Produces</a:t>
          </a:r>
        </a:p>
      </dsp:txBody>
      <dsp:txXfrm>
        <a:off x="415647" y="51593"/>
        <a:ext cx="5404042" cy="479482"/>
      </dsp:txXfrm>
    </dsp:sp>
    <dsp:sp modelId="{045C8CF8-13A7-4323-B661-B16E71087701}">
      <dsp:nvSpPr>
        <dsp:cNvPr id="0" name=""/>
        <dsp:cNvSpPr/>
      </dsp:nvSpPr>
      <dsp:spPr>
        <a:xfrm>
          <a:off x="0" y="3092314"/>
          <a:ext cx="7794172" cy="2438100"/>
        </a:xfrm>
        <a:prstGeom prst="rect">
          <a:avLst/>
        </a:prstGeom>
        <a:solidFill>
          <a:sysClr val="window" lastClr="FFFFFF">
            <a:alpha val="90000"/>
            <a:hueOff val="0"/>
            <a:satOff val="0"/>
            <a:lumOff val="0"/>
            <a:alphaOff val="0"/>
          </a:sysClr>
        </a:solidFill>
        <a:ln w="15875"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4914" tIns="374904" rIns="604914" bIns="128016" numCol="1" spcCol="1270" anchor="t" anchorCtr="0">
          <a:noAutofit/>
        </a:bodyPr>
        <a:lstStyle/>
        <a:p>
          <a:pPr marL="171450" lvl="1" indent="-171450" algn="l" defTabSz="800100">
            <a:lnSpc>
              <a:spcPct val="100000"/>
            </a:lnSpc>
            <a:spcBef>
              <a:spcPct val="0"/>
            </a:spcBef>
            <a:spcAft>
              <a:spcPct val="15000"/>
            </a:spcAft>
            <a:buChar char="•"/>
          </a:pPr>
          <a:r>
            <a:rPr lang="en-US" sz="1800" kern="1200" dirty="0">
              <a:solidFill>
                <a:srgbClr val="000000">
                  <a:hueOff val="0"/>
                  <a:satOff val="0"/>
                  <a:lumOff val="0"/>
                  <a:alphaOff val="0"/>
                </a:srgbClr>
              </a:solidFill>
              <a:latin typeface="IBM Plex Sans" panose="020B0503050203000203" pitchFamily="34" charset="0"/>
              <a:ea typeface="+mn-ea"/>
              <a:cs typeface="+mn-cs"/>
            </a:rPr>
            <a:t>Used on a class or method to identify the content types that can be accepted by that resource class or method</a:t>
          </a:r>
        </a:p>
        <a:p>
          <a:pPr marL="171450" lvl="1" indent="-171450" algn="l" defTabSz="800100">
            <a:lnSpc>
              <a:spcPct val="100000"/>
            </a:lnSpc>
            <a:spcBef>
              <a:spcPct val="0"/>
            </a:spcBef>
            <a:spcAft>
              <a:spcPct val="15000"/>
            </a:spcAft>
            <a:buChar char="•"/>
          </a:pPr>
          <a:r>
            <a:rPr lang="en-US" sz="1800" kern="1200" dirty="0">
              <a:solidFill>
                <a:srgbClr val="000000">
                  <a:hueOff val="0"/>
                  <a:satOff val="0"/>
                  <a:lumOff val="0"/>
                  <a:alphaOff val="0"/>
                </a:srgbClr>
              </a:solidFill>
              <a:latin typeface="IBM Plex Sans" panose="020B0503050203000203" pitchFamily="34" charset="0"/>
              <a:ea typeface="+mn-ea"/>
              <a:cs typeface="+mn-cs"/>
            </a:rPr>
            <a:t>Method annotation overrides class annotation</a:t>
          </a:r>
        </a:p>
        <a:p>
          <a:pPr marL="171450" lvl="1" indent="-171450" algn="l" defTabSz="800100">
            <a:lnSpc>
              <a:spcPct val="100000"/>
            </a:lnSpc>
            <a:spcBef>
              <a:spcPct val="0"/>
            </a:spcBef>
            <a:spcAft>
              <a:spcPct val="15000"/>
            </a:spcAft>
            <a:buChar char="•"/>
          </a:pPr>
          <a:r>
            <a:rPr lang="en-US" sz="1800" kern="1200" dirty="0">
              <a:solidFill>
                <a:srgbClr val="000000">
                  <a:hueOff val="0"/>
                  <a:satOff val="0"/>
                  <a:lumOff val="0"/>
                  <a:alphaOff val="0"/>
                </a:srgbClr>
              </a:solidFill>
              <a:latin typeface="IBM Plex Sans" panose="020B0503050203000203" pitchFamily="34" charset="0"/>
              <a:ea typeface="+mn-ea"/>
              <a:cs typeface="+mn-cs"/>
            </a:rPr>
            <a:t>If not specified, CXF assumes any type (*/*) is acceptable</a:t>
          </a:r>
        </a:p>
        <a:p>
          <a:pPr marL="171450" lvl="1" indent="-171450" algn="l" defTabSz="800100">
            <a:lnSpc>
              <a:spcPct val="100000"/>
            </a:lnSpc>
            <a:spcBef>
              <a:spcPct val="0"/>
            </a:spcBef>
            <a:spcAft>
              <a:spcPct val="15000"/>
            </a:spcAft>
            <a:buChar char="•"/>
          </a:pPr>
          <a:r>
            <a:rPr lang="en-US" sz="1800" kern="1200" dirty="0">
              <a:solidFill>
                <a:srgbClr val="000000">
                  <a:hueOff val="0"/>
                  <a:satOff val="0"/>
                  <a:lumOff val="0"/>
                  <a:alphaOff val="0"/>
                </a:srgbClr>
              </a:solidFill>
              <a:latin typeface="IBM Plex Sans" panose="020B0503050203000203" pitchFamily="34" charset="0"/>
              <a:ea typeface="+mn-ea"/>
              <a:cs typeface="+mn-cs"/>
            </a:rPr>
            <a:t>CXF responds with HTTP status “406 Not Acceptable” if no appropriate method is found</a:t>
          </a:r>
        </a:p>
      </dsp:txBody>
      <dsp:txXfrm>
        <a:off x="0" y="3092314"/>
        <a:ext cx="7794172" cy="2438100"/>
      </dsp:txXfrm>
    </dsp:sp>
    <dsp:sp modelId="{E423F66C-ADF9-49CA-9B2D-9931EBE3F9BD}">
      <dsp:nvSpPr>
        <dsp:cNvPr id="0" name=""/>
        <dsp:cNvSpPr/>
      </dsp:nvSpPr>
      <dsp:spPr>
        <a:xfrm>
          <a:off x="389708" y="2826634"/>
          <a:ext cx="5455920" cy="531360"/>
        </a:xfrm>
        <a:prstGeom prst="roundRect">
          <a:avLst/>
        </a:prstGeom>
        <a:solidFill>
          <a:schemeClr val="accent3">
            <a:lumMod val="60000"/>
            <a:lumOff val="40000"/>
          </a:scheme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21" tIns="0" rIns="206221" bIns="0" numCol="1" spcCol="1270" anchor="ctr" anchorCtr="0">
          <a:noAutofit/>
        </a:bodyPr>
        <a:lstStyle/>
        <a:p>
          <a:pPr marL="0" lvl="0" indent="0" algn="l" defTabSz="800100">
            <a:lnSpc>
              <a:spcPct val="90000"/>
            </a:lnSpc>
            <a:spcBef>
              <a:spcPct val="0"/>
            </a:spcBef>
            <a:spcAft>
              <a:spcPct val="35000"/>
            </a:spcAft>
            <a:buNone/>
          </a:pPr>
          <a:r>
            <a:rPr lang="en-US" sz="1800" kern="1200">
              <a:solidFill>
                <a:sysClr val="window" lastClr="FFFFFF"/>
              </a:solidFill>
              <a:latin typeface="IBM Plex Sans" panose="020B0503050203000203" pitchFamily="34" charset="0"/>
              <a:ea typeface="+mn-ea"/>
              <a:cs typeface="+mn-cs"/>
            </a:rPr>
            <a:t>@Consumes</a:t>
          </a:r>
        </a:p>
      </dsp:txBody>
      <dsp:txXfrm>
        <a:off x="415647" y="2852573"/>
        <a:ext cx="5404042"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F74B8-F7B6-4460-9531-0577B0A9F487}">
      <dsp:nvSpPr>
        <dsp:cNvPr id="0" name=""/>
        <dsp:cNvSpPr/>
      </dsp:nvSpPr>
      <dsp:spPr>
        <a:xfrm>
          <a:off x="0" y="676443"/>
          <a:ext cx="8264434" cy="2217600"/>
        </a:xfrm>
        <a:prstGeom prst="rect">
          <a:avLst/>
        </a:prstGeom>
        <a:solidFill>
          <a:sysClr val="window" lastClr="FFFFFF">
            <a:alpha val="90000"/>
            <a:hueOff val="0"/>
            <a:satOff val="0"/>
            <a:lumOff val="0"/>
            <a:alphaOff val="0"/>
          </a:sysClr>
        </a:solidFill>
        <a:ln w="15875" cap="flat" cmpd="sng" algn="ctr">
          <a:solidFill>
            <a:schemeClr val="accent3">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1412" tIns="458216" rIns="641412" bIns="170688" numCol="1" spcCol="1270" anchor="t" anchorCtr="0">
          <a:noAutofit/>
        </a:bodyPr>
        <a:lstStyle/>
        <a:p>
          <a:pPr marL="228600" lvl="1" indent="-228600" algn="l" defTabSz="1066800">
            <a:lnSpc>
              <a:spcPct val="100000"/>
            </a:lnSpc>
            <a:spcBef>
              <a:spcPct val="0"/>
            </a:spcBef>
            <a:spcAft>
              <a:spcPct val="15000"/>
            </a:spcAft>
            <a:buClr>
              <a:schemeClr val="bg2"/>
            </a:buClr>
            <a:buFont typeface="Arial" panose="020B0604020202020204" pitchFamily="34" charset="0"/>
            <a:buChar char="•"/>
          </a:pPr>
          <a:r>
            <a:rPr lang="en-US" sz="2400" kern="1200" dirty="0">
              <a:solidFill>
                <a:srgbClr val="000000">
                  <a:hueOff val="0"/>
                  <a:satOff val="0"/>
                  <a:lumOff val="0"/>
                  <a:alphaOff val="0"/>
                </a:srgbClr>
              </a:solidFill>
              <a:latin typeface="IBM Plex Sans" panose="020B0503050203000203" pitchFamily="34" charset="0"/>
              <a:ea typeface="+mn-ea"/>
              <a:cs typeface="+mn-cs"/>
            </a:rPr>
            <a:t>A set of functions and procedures allowing the creation of applications that access the features or data of an operating system, application, or other service – from the dictionary.</a:t>
          </a:r>
        </a:p>
      </dsp:txBody>
      <dsp:txXfrm>
        <a:off x="0" y="676443"/>
        <a:ext cx="8264434" cy="2217600"/>
      </dsp:txXfrm>
    </dsp:sp>
    <dsp:sp modelId="{3B2DF8AA-7A1A-4C29-A8FF-BAD05F246CA4}">
      <dsp:nvSpPr>
        <dsp:cNvPr id="0" name=""/>
        <dsp:cNvSpPr/>
      </dsp:nvSpPr>
      <dsp:spPr>
        <a:xfrm>
          <a:off x="413221" y="351723"/>
          <a:ext cx="5785103" cy="649440"/>
        </a:xfrm>
        <a:prstGeom prst="roundRect">
          <a:avLst/>
        </a:prstGeom>
        <a:solidFill>
          <a:schemeClr val="accent3">
            <a:lumMod val="75000"/>
          </a:scheme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663" tIns="0" rIns="218663" bIns="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2"/>
              </a:solidFill>
              <a:latin typeface="IBM Plex Sans" panose="020B0503050203000203" pitchFamily="34" charset="0"/>
            </a:rPr>
            <a:t>Application Programming Interface (</a:t>
          </a:r>
          <a:r>
            <a:rPr lang="en-US" sz="2200" b="1" kern="1200" dirty="0">
              <a:solidFill>
                <a:schemeClr val="bg2"/>
              </a:solidFill>
              <a:latin typeface="IBM Plex Sans" panose="020B0503050203000203" pitchFamily="34" charset="0"/>
            </a:rPr>
            <a:t>API</a:t>
          </a:r>
          <a:r>
            <a:rPr lang="en-US" sz="2200" kern="1200" dirty="0">
              <a:solidFill>
                <a:schemeClr val="bg2"/>
              </a:solidFill>
              <a:latin typeface="IBM Plex Sans" panose="020B0503050203000203" pitchFamily="34" charset="0"/>
            </a:rPr>
            <a:t>)</a:t>
          </a:r>
          <a:endParaRPr lang="en-US" sz="2200" kern="1200" dirty="0">
            <a:solidFill>
              <a:schemeClr val="bg2"/>
            </a:solidFill>
            <a:latin typeface="IBM Plex Sans" panose="020B0503050203000203" pitchFamily="34" charset="0"/>
            <a:ea typeface="+mn-ea"/>
            <a:cs typeface="+mn-cs"/>
          </a:endParaRPr>
        </a:p>
      </dsp:txBody>
      <dsp:txXfrm>
        <a:off x="444924" y="383426"/>
        <a:ext cx="5721697" cy="586034"/>
      </dsp:txXfrm>
    </dsp:sp>
    <dsp:sp modelId="{045C8CF8-13A7-4323-B661-B16E71087701}">
      <dsp:nvSpPr>
        <dsp:cNvPr id="0" name=""/>
        <dsp:cNvSpPr/>
      </dsp:nvSpPr>
      <dsp:spPr>
        <a:xfrm>
          <a:off x="0" y="3337564"/>
          <a:ext cx="8264434" cy="1455300"/>
        </a:xfrm>
        <a:prstGeom prst="rect">
          <a:avLst/>
        </a:prstGeom>
        <a:solidFill>
          <a:sysClr val="window" lastClr="FFFFFF">
            <a:alpha val="90000"/>
            <a:hueOff val="0"/>
            <a:satOff val="0"/>
            <a:lumOff val="0"/>
            <a:alphaOff val="0"/>
          </a:sysClr>
        </a:solidFill>
        <a:ln w="15875" cap="flat" cmpd="sng" algn="ctr">
          <a:solidFill>
            <a:schemeClr val="accent2">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1412" tIns="458216" rIns="641412" bIns="170688" numCol="1" spcCol="1270" anchor="t" anchorCtr="0">
          <a:noAutofit/>
        </a:bodyPr>
        <a:lstStyle/>
        <a:p>
          <a:pPr marL="228600" lvl="1" indent="-228600" algn="l" defTabSz="1066800">
            <a:lnSpc>
              <a:spcPct val="100000"/>
            </a:lnSpc>
            <a:spcBef>
              <a:spcPct val="0"/>
            </a:spcBef>
            <a:spcAft>
              <a:spcPct val="15000"/>
            </a:spcAft>
            <a:buClr>
              <a:schemeClr val="bg2"/>
            </a:buClr>
            <a:buChar char="•"/>
          </a:pPr>
          <a:r>
            <a:rPr lang="en-US" sz="2400" kern="1200" dirty="0">
              <a:latin typeface="IBM Plex Sans" panose="020B0503050203000203" pitchFamily="34" charset="0"/>
            </a:rPr>
            <a:t>A REST or </a:t>
          </a:r>
          <a:r>
            <a:rPr lang="en-US" sz="2400" kern="1200" dirty="0" err="1">
              <a:latin typeface="IBM Plex Sans" panose="020B0503050203000203" pitchFamily="34" charset="0"/>
            </a:rPr>
            <a:t>RestFul</a:t>
          </a:r>
          <a:r>
            <a:rPr lang="en-US" sz="2400" kern="1200" dirty="0">
              <a:latin typeface="IBM Plex Sans" panose="020B0503050203000203" pitchFamily="34" charset="0"/>
            </a:rPr>
            <a:t> API is an implementation of an API using principles of REST.</a:t>
          </a:r>
          <a:endParaRPr lang="en-US" sz="2400" kern="1200" dirty="0">
            <a:solidFill>
              <a:srgbClr val="000000">
                <a:hueOff val="0"/>
                <a:satOff val="0"/>
                <a:lumOff val="0"/>
                <a:alphaOff val="0"/>
              </a:srgbClr>
            </a:solidFill>
            <a:latin typeface="IBM Plex Sans" panose="020B0503050203000203" pitchFamily="34" charset="0"/>
            <a:ea typeface="+mn-ea"/>
            <a:cs typeface="+mn-cs"/>
          </a:endParaRPr>
        </a:p>
      </dsp:txBody>
      <dsp:txXfrm>
        <a:off x="0" y="3337564"/>
        <a:ext cx="8264434" cy="1455300"/>
      </dsp:txXfrm>
    </dsp:sp>
    <dsp:sp modelId="{E423F66C-ADF9-49CA-9B2D-9931EBE3F9BD}">
      <dsp:nvSpPr>
        <dsp:cNvPr id="0" name=""/>
        <dsp:cNvSpPr/>
      </dsp:nvSpPr>
      <dsp:spPr>
        <a:xfrm>
          <a:off x="413221" y="3012844"/>
          <a:ext cx="5785103" cy="649440"/>
        </a:xfrm>
        <a:prstGeom prst="roundRect">
          <a:avLst/>
        </a:prstGeom>
        <a:solidFill>
          <a:schemeClr val="accent3">
            <a:lumMod val="60000"/>
            <a:lumOff val="40000"/>
          </a:scheme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8663" tIns="0" rIns="218663" bIns="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2"/>
              </a:solidFill>
              <a:latin typeface="IBM Plex Sans" panose="020B0503050203000203" pitchFamily="34" charset="0"/>
            </a:rPr>
            <a:t>REST of </a:t>
          </a:r>
          <a:r>
            <a:rPr lang="en-US" sz="2200" kern="1200" dirty="0" err="1">
              <a:solidFill>
                <a:schemeClr val="bg2"/>
              </a:solidFill>
              <a:latin typeface="IBM Plex Sans" panose="020B0503050203000203" pitchFamily="34" charset="0"/>
            </a:rPr>
            <a:t>RestFul</a:t>
          </a:r>
          <a:r>
            <a:rPr lang="en-US" sz="2200" kern="1200" dirty="0">
              <a:solidFill>
                <a:schemeClr val="bg2"/>
              </a:solidFill>
              <a:latin typeface="IBM Plex Sans" panose="020B0503050203000203" pitchFamily="34" charset="0"/>
            </a:rPr>
            <a:t> API</a:t>
          </a:r>
          <a:endParaRPr lang="en-US" sz="2200" kern="1200" dirty="0">
            <a:solidFill>
              <a:schemeClr val="bg2"/>
            </a:solidFill>
            <a:latin typeface="IBM Plex Sans" panose="020B0503050203000203" pitchFamily="34" charset="0"/>
            <a:ea typeface="+mn-ea"/>
            <a:cs typeface="+mn-cs"/>
          </a:endParaRPr>
        </a:p>
      </dsp:txBody>
      <dsp:txXfrm>
        <a:off x="444924" y="3044547"/>
        <a:ext cx="5721697"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B8A02-1D22-4B57-A7B4-4C57BD2218B0}">
      <dsp:nvSpPr>
        <dsp:cNvPr id="0" name=""/>
        <dsp:cNvSpPr/>
      </dsp:nvSpPr>
      <dsp:spPr>
        <a:xfrm>
          <a:off x="0" y="0"/>
          <a:ext cx="9706864" cy="1302876"/>
        </a:xfrm>
        <a:prstGeom prst="roundRect">
          <a:avLst>
            <a:gd name="adj" fmla="val 10000"/>
          </a:avLst>
        </a:prstGeom>
        <a:solidFill>
          <a:srgbClr val="418BFF"/>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ysClr val="window" lastClr="FFFFFF"/>
              </a:solidFill>
              <a:latin typeface="IBM Plex Sans" panose="020B0503050203000203" pitchFamily="34" charset="0"/>
              <a:ea typeface="+mn-ea"/>
              <a:cs typeface="+mn-cs"/>
            </a:rPr>
            <a:t>API(s) are supposed to be consumed for building applications and it is very important that are well defined and follow a consistent interface styling.</a:t>
          </a:r>
        </a:p>
      </dsp:txBody>
      <dsp:txXfrm>
        <a:off x="38160" y="38160"/>
        <a:ext cx="8300958" cy="1226556"/>
      </dsp:txXfrm>
    </dsp:sp>
    <dsp:sp modelId="{A31DC201-AF37-4B8D-A0D1-57744A2881AC}">
      <dsp:nvSpPr>
        <dsp:cNvPr id="0" name=""/>
        <dsp:cNvSpPr/>
      </dsp:nvSpPr>
      <dsp:spPr>
        <a:xfrm>
          <a:off x="856488" y="1520023"/>
          <a:ext cx="9706864" cy="1302876"/>
        </a:xfrm>
        <a:prstGeom prst="roundRect">
          <a:avLst>
            <a:gd name="adj" fmla="val 10000"/>
          </a:avLst>
        </a:prstGeom>
        <a:solidFill>
          <a:srgbClr val="0F6EFF"/>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ysClr val="window" lastClr="FFFFFF"/>
              </a:solidFill>
              <a:latin typeface="IBM Plex Sans" panose="020B0503050203000203" pitchFamily="34" charset="0"/>
              <a:ea typeface="+mn-ea"/>
              <a:cs typeface="+mn-cs"/>
            </a:rPr>
            <a:t>OpenAPI specification is designed to provide a language agnostic way of describing machine readable specifications of an API.</a:t>
          </a:r>
          <a:endParaRPr lang="en-US" sz="2000" kern="1200" dirty="0">
            <a:solidFill>
              <a:sysClr val="window" lastClr="FFFFFF"/>
            </a:solidFill>
            <a:latin typeface="IBM Plex Sans" panose="020B0503050203000203" pitchFamily="34" charset="0"/>
            <a:ea typeface="+mn-ea"/>
            <a:cs typeface="+mn-cs"/>
          </a:endParaRPr>
        </a:p>
      </dsp:txBody>
      <dsp:txXfrm>
        <a:off x="894648" y="1558183"/>
        <a:ext cx="7927186" cy="1226556"/>
      </dsp:txXfrm>
    </dsp:sp>
    <dsp:sp modelId="{ED5104AE-2C3C-4F79-99FF-040DBAD88FFE}">
      <dsp:nvSpPr>
        <dsp:cNvPr id="0" name=""/>
        <dsp:cNvSpPr/>
      </dsp:nvSpPr>
      <dsp:spPr>
        <a:xfrm>
          <a:off x="1712976" y="3040046"/>
          <a:ext cx="9706864" cy="1302876"/>
        </a:xfrm>
        <a:prstGeom prst="roundRect">
          <a:avLst>
            <a:gd name="adj" fmla="val 10000"/>
          </a:avLst>
        </a:prstGeom>
        <a:solidFill>
          <a:srgbClr val="0549DA"/>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ysClr val="window" lastClr="FFFFFF"/>
              </a:solidFill>
              <a:latin typeface="IBM Plex Sans" panose="020B0503050203000203" pitchFamily="34" charset="0"/>
              <a:ea typeface="+mn-ea"/>
              <a:cs typeface="+mn-cs"/>
            </a:rPr>
            <a:t>Swagger is a set of tools which allows the API designers and programmers to define API(s) using OpenAPI specifications.</a:t>
          </a:r>
        </a:p>
      </dsp:txBody>
      <dsp:txXfrm>
        <a:off x="1751136" y="3078206"/>
        <a:ext cx="7927186" cy="1226556"/>
      </dsp:txXfrm>
    </dsp:sp>
    <dsp:sp modelId="{72029B94-F150-40D2-8409-E52496988AA5}">
      <dsp:nvSpPr>
        <dsp:cNvPr id="0" name=""/>
        <dsp:cNvSpPr/>
      </dsp:nvSpPr>
      <dsp:spPr>
        <a:xfrm>
          <a:off x="8859994" y="988014"/>
          <a:ext cx="846869" cy="846869"/>
        </a:xfrm>
        <a:prstGeom prst="downArrow">
          <a:avLst>
            <a:gd name="adj1" fmla="val 55000"/>
            <a:gd name="adj2" fmla="val 45000"/>
          </a:avLst>
        </a:prstGeom>
        <a:solidFill>
          <a:srgbClr val="BD582C">
            <a:tint val="40000"/>
            <a:alpha val="90000"/>
            <a:hueOff val="0"/>
            <a:satOff val="0"/>
            <a:lumOff val="0"/>
            <a:alphaOff val="0"/>
          </a:srgbClr>
        </a:solidFill>
        <a:ln w="15875" cap="flat" cmpd="sng" algn="ctr">
          <a:solidFill>
            <a:srgbClr val="BD582C">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rgbClr val="000000">
                <a:hueOff val="0"/>
                <a:satOff val="0"/>
                <a:lumOff val="0"/>
                <a:alphaOff val="0"/>
              </a:srgbClr>
            </a:solidFill>
            <a:latin typeface="IBM Plex Sans" panose="020B0503050203000203" pitchFamily="34" charset="0"/>
            <a:ea typeface="+mn-ea"/>
            <a:cs typeface="+mn-cs"/>
          </a:endParaRPr>
        </a:p>
      </dsp:txBody>
      <dsp:txXfrm>
        <a:off x="9050540" y="988014"/>
        <a:ext cx="465777" cy="637269"/>
      </dsp:txXfrm>
    </dsp:sp>
    <dsp:sp modelId="{C6DA065B-4850-4F8E-8685-F0DB6634A0C3}">
      <dsp:nvSpPr>
        <dsp:cNvPr id="0" name=""/>
        <dsp:cNvSpPr/>
      </dsp:nvSpPr>
      <dsp:spPr>
        <a:xfrm>
          <a:off x="9716482" y="2499352"/>
          <a:ext cx="846869" cy="846869"/>
        </a:xfrm>
        <a:prstGeom prst="downArrow">
          <a:avLst>
            <a:gd name="adj1" fmla="val 55000"/>
            <a:gd name="adj2" fmla="val 45000"/>
          </a:avLst>
        </a:prstGeom>
        <a:solidFill>
          <a:srgbClr val="BD582C">
            <a:tint val="40000"/>
            <a:alpha val="90000"/>
            <a:hueOff val="247198"/>
            <a:satOff val="-23816"/>
            <a:lumOff val="-2511"/>
            <a:alphaOff val="0"/>
          </a:srgbClr>
        </a:solidFill>
        <a:ln w="15875" cap="flat" cmpd="sng" algn="ctr">
          <a:solidFill>
            <a:srgbClr val="BD582C">
              <a:tint val="40000"/>
              <a:alpha val="90000"/>
              <a:hueOff val="247198"/>
              <a:satOff val="-23816"/>
              <a:lumOff val="-2511"/>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rgbClr val="000000">
                <a:hueOff val="0"/>
                <a:satOff val="0"/>
                <a:lumOff val="0"/>
                <a:alphaOff val="0"/>
              </a:srgbClr>
            </a:solidFill>
            <a:latin typeface="IBM Plex Sans" panose="020B0503050203000203" pitchFamily="34" charset="0"/>
            <a:ea typeface="+mn-ea"/>
            <a:cs typeface="+mn-cs"/>
          </a:endParaRPr>
        </a:p>
      </dsp:txBody>
      <dsp:txXfrm>
        <a:off x="9907028" y="2499352"/>
        <a:ext cx="465777" cy="63726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3812282"/>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437730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54641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47668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392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210555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681357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7457813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667" b="0" i="0" smtClean="0">
                <a:solidFill>
                  <a:schemeClr val="tx1"/>
                </a:solidFill>
                <a:latin typeface="IBM Plex Sans" charset="0"/>
                <a:ea typeface="IBM Plex Sans" charset="0"/>
                <a:cs typeface="IBM Plex Sans" charset="0"/>
              </a:rPr>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9122241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498"/>
            <a:ext cx="5486400" cy="55245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154648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55810"/>
            <a:ext cx="5486400" cy="5524500"/>
          </a:xfrm>
        </p:spPr>
        <p:txBody>
          <a:bodyPr>
            <a:noAutofit/>
          </a:bodyPr>
          <a:lstStyle>
            <a:lvl1pPr>
              <a:spcBef>
                <a:spcPts val="5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06588"/>
            <a:ext cx="3048000" cy="3467100"/>
          </a:xfrm>
          <a:prstGeom prst="rect">
            <a:avLst/>
          </a:prstGeom>
          <a:solidFill>
            <a:schemeClr val="tx1"/>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06588"/>
            <a:ext cx="3048000" cy="3467100"/>
          </a:xfrm>
          <a:prstGeom prst="rect">
            <a:avLst/>
          </a:prstGeom>
          <a:solidFill>
            <a:schemeClr val="bg2"/>
          </a:solidFill>
          <a:ln>
            <a:noFill/>
          </a:ln>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4067"/>
            <a:ext cx="6096000" cy="3429000"/>
          </a:xfrm>
          <a:prstGeom prst="rect">
            <a:avLst/>
          </a:prstGeom>
          <a:solidFill>
            <a:schemeClr val="accent2"/>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0"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905902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0702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641812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667" b="0" i="0" smtClean="0">
                <a:solidFill>
                  <a:schemeClr val="bg2"/>
                </a:solidFill>
                <a:latin typeface="IBM Plex Sans" charset="0"/>
                <a:ea typeface="IBM Plex Sans" charset="0"/>
                <a:cs typeface="IBM Plex Sans" charset="0"/>
              </a:rPr>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31" name="Group 30"/>
          <p:cNvGrpSpPr/>
          <p:nvPr userDrawn="1"/>
        </p:nvGrpSpPr>
        <p:grpSpPr>
          <a:xfrm>
            <a:off x="762000" y="6583046"/>
            <a:ext cx="2261125" cy="183809"/>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708509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a:defRPr lang="en-US" sz="667"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190354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60485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72326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162000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lang="en-US" sz="1333"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6090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39518" y="0"/>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2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5" name="Title 7"/>
          <p:cNvSpPr>
            <a:spLocks noGrp="1"/>
          </p:cNvSpPr>
          <p:nvPr>
            <p:ph type="title"/>
          </p:nvPr>
        </p:nvSpPr>
        <p:spPr>
          <a:xfrm>
            <a:off x="381000" y="1714500"/>
            <a:ext cx="2476500" cy="3048000"/>
          </a:xfrm>
        </p:spPr>
        <p:txBody>
          <a:bodyPr tIns="228600"/>
          <a:lstStyle/>
          <a:p>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17226843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6096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44811" y="0"/>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8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811" y="0"/>
            <a:ext cx="3048000" cy="6858000"/>
          </a:xfrm>
          <a:prstGeom prst="rect">
            <a:avLst/>
          </a:prstGeom>
          <a:noFill/>
        </p:spPr>
        <p:txBody>
          <a:bodyPr lIns="228600" tIns="228600" rIns="0" bIns="0"/>
          <a:lstStyle>
            <a:lvl1pPr>
              <a:defRPr>
                <a:latin typeface="IBM Plex Sans" panose="020B0503050000000000" pitchFamily="34" charset="0"/>
              </a:defRPr>
            </a:lvl1pPr>
          </a:lstStyle>
          <a:p>
            <a:endParaRPr lang="en-US" sz="6000" b="1" dirty="0"/>
          </a:p>
          <a:p>
            <a:endParaRPr lang="en-US" dirty="0"/>
          </a:p>
        </p:txBody>
      </p:sp>
      <p:sp>
        <p:nvSpPr>
          <p:cNvPr id="11"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sz="1333">
                <a:solidFill>
                  <a:schemeClr val="accent1"/>
                </a:solidFill>
                <a:latin typeface="IBM Plex Sans" panose="020B0503050000000000" pitchFamily="34"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880649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492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891011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183234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04897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4283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76517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6096000" y="0"/>
            <a:ext cx="6096000" cy="6858000"/>
          </a:xfrm>
          <a:prstGeom prst="rect">
            <a:avLst/>
          </a:prstGeom>
        </p:spPr>
      </p:pic>
    </p:spTree>
    <p:extLst>
      <p:ext uri="{BB962C8B-B14F-4D97-AF65-F5344CB8AC3E}">
        <p14:creationId xmlns:p14="http://schemas.microsoft.com/office/powerpoint/2010/main" val="3548260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6099463" y="0"/>
            <a:ext cx="6096000" cy="6858000"/>
          </a:xfrm>
          <a:prstGeom prst="rect">
            <a:avLst/>
          </a:prstGeom>
        </p:spPr>
      </p:pic>
    </p:spTree>
    <p:extLst>
      <p:ext uri="{BB962C8B-B14F-4D97-AF65-F5344CB8AC3E}">
        <p14:creationId xmlns:p14="http://schemas.microsoft.com/office/powerpoint/2010/main" val="117587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820425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6096000" y="0"/>
            <a:ext cx="6096000" cy="6858000"/>
          </a:xfrm>
          <a:prstGeom prst="rect">
            <a:avLst/>
          </a:prstGeom>
        </p:spPr>
      </p:pic>
    </p:spTree>
    <p:extLst>
      <p:ext uri="{BB962C8B-B14F-4D97-AF65-F5344CB8AC3E}">
        <p14:creationId xmlns:p14="http://schemas.microsoft.com/office/powerpoint/2010/main" val="316023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84599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22719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241875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4176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982548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8026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00668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93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6882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965243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9936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5519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6619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91734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6489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49697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375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927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799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905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972637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828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459487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282510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4786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46356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7611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1793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79202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7288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5880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8114" y="2516171"/>
            <a:ext cx="4238573" cy="2778158"/>
          </a:xfrm>
          <a:prstGeom prst="rect">
            <a:avLst/>
          </a:prstGeom>
        </p:spPr>
      </p:pic>
    </p:spTree>
    <p:extLst>
      <p:ext uri="{BB962C8B-B14F-4D97-AF65-F5344CB8AC3E}">
        <p14:creationId xmlns:p14="http://schemas.microsoft.com/office/powerpoint/2010/main" val="1211473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45576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263525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0733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96099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8903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4298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702184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3103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29159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6287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4242048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874802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520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62500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59727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58800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52869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36763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61086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7218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6343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633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32239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729688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14671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15810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770158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241299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26456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13574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33215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9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3423289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488127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5384668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9475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0719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8676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1429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923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047565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73426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00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1904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5169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4113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090032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54450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12683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69802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93031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618608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5351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96862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3.pn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2.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05560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6194537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88968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541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2145217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0.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png"/><Relationship Id="rId1" Type="http://schemas.openxmlformats.org/officeDocument/2006/relationships/slideLayout" Target="../slideLayouts/slideLayout33.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1.emf"/><Relationship Id="rId2" Type="http://schemas.openxmlformats.org/officeDocument/2006/relationships/diagramData" Target="../diagrams/data2.xml"/><Relationship Id="rId1" Type="http://schemas.openxmlformats.org/officeDocument/2006/relationships/slideLayout" Target="../slideLayouts/slideLayout8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2.emf"/><Relationship Id="rId2" Type="http://schemas.openxmlformats.org/officeDocument/2006/relationships/diagramData" Target="../diagrams/data3.xml"/><Relationship Id="rId1" Type="http://schemas.openxmlformats.org/officeDocument/2006/relationships/slideLayout" Target="../slideLayouts/slideLayout8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hyperlink" Target="https://swagger.io/" TargetMode="External"/><Relationship Id="rId2" Type="http://schemas.openxmlformats.org/officeDocument/2006/relationships/diagramData" Target="../diagrams/data6.xml"/><Relationship Id="rId1" Type="http://schemas.openxmlformats.org/officeDocument/2006/relationships/slideLayout" Target="../slideLayouts/slideLayout8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www/myorg.com/crm/v1/customers/123/addresses?type=mail&amp;fields=city,zipcode" TargetMode="External"/><Relationship Id="rId7" Type="http://schemas.openxmlformats.org/officeDocument/2006/relationships/image" Target="../media/image48.png"/><Relationship Id="rId2" Type="http://schemas.openxmlformats.org/officeDocument/2006/relationships/hyperlink" Target="http://www.myorg.com/crm/v1/customers/123/orders/11" TargetMode="External"/><Relationship Id="rId1" Type="http://schemas.openxmlformats.org/officeDocument/2006/relationships/slideLayout" Target="../slideLayouts/slideLayout8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7.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90.xml"/><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0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1676400"/>
            <a:ext cx="12192000" cy="5181600"/>
          </a:xfrm>
        </p:spPr>
      </p:pic>
      <p:sp>
        <p:nvSpPr>
          <p:cNvPr id="3" name="Title 2"/>
          <p:cNvSpPr>
            <a:spLocks noGrp="1"/>
          </p:cNvSpPr>
          <p:nvPr>
            <p:ph type="title"/>
          </p:nvPr>
        </p:nvSpPr>
        <p:spPr>
          <a:xfrm>
            <a:off x="3429000" y="342900"/>
            <a:ext cx="8763000" cy="2819400"/>
          </a:xfrm>
        </p:spPr>
        <p:txBody>
          <a:bodyPr/>
          <a:lstStyle/>
          <a:p>
            <a:r>
              <a:rPr lang="en-US" dirty="0">
                <a:latin typeface="IBM Plex Sans" charset="0"/>
                <a:ea typeface="IBM Plex Sans" charset="0"/>
                <a:cs typeface="IBM Plex Sans" charset="0"/>
              </a:rPr>
              <a:t>Spring Cloud: Introduction to REST</a:t>
            </a: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r>
              <a:rPr lang="en-US" sz="3333" b="0" dirty="0">
                <a:latin typeface="IBM Plex Sans" charset="0"/>
                <a:ea typeface="IBM Plex Sans" charset="0"/>
                <a:cs typeface="IBM Plex Sans" charset="0"/>
              </a:rPr>
              <a:t>Audience: All</a:t>
            </a:r>
          </a:p>
        </p:txBody>
      </p:sp>
      <p:cxnSp>
        <p:nvCxnSpPr>
          <p:cNvPr id="5" name="Straight Connector 4"/>
          <p:cNvCxnSpPr/>
          <p:nvPr/>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31F19DF8-0FEF-4F93-94F9-75BA7E5FC63D}"/>
              </a:ext>
            </a:extLst>
          </p:cNvPr>
          <p:cNvSpPr>
            <a:spLocks noGrp="1"/>
          </p:cNvSpPr>
          <p:nvPr>
            <p:ph idx="13"/>
          </p:nvPr>
        </p:nvSpPr>
        <p:spPr/>
        <p:txBody>
          <a:bodyPr/>
          <a:lstStyle/>
          <a:p>
            <a:r>
              <a:rPr lang="en-US" sz="1800" dirty="0"/>
              <a:t>Supplies optional </a:t>
            </a:r>
            <a:r>
              <a:rPr lang="en-US" sz="1800" b="1" dirty="0"/>
              <a:t>request headers</a:t>
            </a:r>
            <a:r>
              <a:rPr lang="en-US" sz="1800" dirty="0"/>
              <a:t> (name-value pairs) that provide additional information the server may need when processing the request</a:t>
            </a:r>
          </a:p>
          <a:p>
            <a:endParaRPr lang="en-IN" sz="1800" dirty="0"/>
          </a:p>
        </p:txBody>
      </p:sp>
      <p:sp>
        <p:nvSpPr>
          <p:cNvPr id="13" name="Content Placeholder 12">
            <a:extLst>
              <a:ext uri="{FF2B5EF4-FFF2-40B4-BE49-F238E27FC236}">
                <a16:creationId xmlns:a16="http://schemas.microsoft.com/office/drawing/2014/main" id="{B6455395-E98E-4CA9-B87E-5B74AB96CACA}"/>
              </a:ext>
            </a:extLst>
          </p:cNvPr>
          <p:cNvSpPr>
            <a:spLocks noGrp="1"/>
          </p:cNvSpPr>
          <p:nvPr>
            <p:ph idx="14"/>
          </p:nvPr>
        </p:nvSpPr>
        <p:spPr/>
        <p:txBody>
          <a:bodyPr/>
          <a:lstStyle/>
          <a:p>
            <a:r>
              <a:rPr lang="en-US" sz="1800" dirty="0"/>
              <a:t>Supplies an optional </a:t>
            </a:r>
            <a:r>
              <a:rPr lang="en-US" sz="1800" b="1" dirty="0"/>
              <a:t>request body</a:t>
            </a:r>
            <a:r>
              <a:rPr lang="en-US" sz="1800" dirty="0"/>
              <a:t> that identifies additional data to be uploaded to the server (For example, form parameters, attachments, and so on)</a:t>
            </a:r>
          </a:p>
          <a:p>
            <a:endParaRPr lang="en-IN" sz="1800" dirty="0"/>
          </a:p>
        </p:txBody>
      </p:sp>
      <p:sp>
        <p:nvSpPr>
          <p:cNvPr id="9" name="Content Placeholder 8">
            <a:extLst>
              <a:ext uri="{FF2B5EF4-FFF2-40B4-BE49-F238E27FC236}">
                <a16:creationId xmlns:a16="http://schemas.microsoft.com/office/drawing/2014/main" id="{32849B89-AFDA-4610-B21B-FF338A2F0929}"/>
              </a:ext>
            </a:extLst>
          </p:cNvPr>
          <p:cNvSpPr>
            <a:spLocks noGrp="1"/>
          </p:cNvSpPr>
          <p:nvPr>
            <p:ph idx="1"/>
          </p:nvPr>
        </p:nvSpPr>
        <p:spPr/>
        <p:txBody>
          <a:bodyPr/>
          <a:lstStyle/>
          <a:p>
            <a:r>
              <a:rPr lang="en-US" sz="1800" dirty="0"/>
              <a:t>Identifies the location of a </a:t>
            </a:r>
            <a:r>
              <a:rPr lang="en-US" sz="1800" b="1" dirty="0"/>
              <a:t>resource</a:t>
            </a:r>
            <a:endParaRPr lang="en-US" sz="1800" dirty="0"/>
          </a:p>
          <a:p>
            <a:endParaRPr lang="en-IN" sz="1800" dirty="0"/>
          </a:p>
        </p:txBody>
      </p:sp>
      <p:sp>
        <p:nvSpPr>
          <p:cNvPr id="11" name="Content Placeholder 10">
            <a:extLst>
              <a:ext uri="{FF2B5EF4-FFF2-40B4-BE49-F238E27FC236}">
                <a16:creationId xmlns:a16="http://schemas.microsoft.com/office/drawing/2014/main" id="{441CA7E8-8ADE-401F-BEE0-7E670367E75F}"/>
              </a:ext>
            </a:extLst>
          </p:cNvPr>
          <p:cNvSpPr>
            <a:spLocks noGrp="1"/>
          </p:cNvSpPr>
          <p:nvPr>
            <p:ph idx="12"/>
          </p:nvPr>
        </p:nvSpPr>
        <p:spPr/>
        <p:txBody>
          <a:bodyPr/>
          <a:lstStyle/>
          <a:p>
            <a:r>
              <a:rPr lang="en-US" sz="1800" dirty="0"/>
              <a:t>Specifies the </a:t>
            </a:r>
            <a:r>
              <a:rPr lang="en-US" sz="1800" b="1" dirty="0"/>
              <a:t>verb</a:t>
            </a:r>
            <a:r>
              <a:rPr lang="en-US" sz="1800" dirty="0"/>
              <a:t>, or HTTP </a:t>
            </a:r>
            <a:r>
              <a:rPr lang="en-US" sz="1800" b="1" dirty="0"/>
              <a:t>method</a:t>
            </a:r>
            <a:r>
              <a:rPr lang="en-US" sz="1800" dirty="0"/>
              <a:t> to use when accessing the resource</a:t>
            </a:r>
          </a:p>
          <a:p>
            <a:endParaRPr lang="en-IN" sz="1800" dirty="0"/>
          </a:p>
        </p:txBody>
      </p:sp>
      <p:sp>
        <p:nvSpPr>
          <p:cNvPr id="10" name="Text Placeholder 9">
            <a:extLst>
              <a:ext uri="{FF2B5EF4-FFF2-40B4-BE49-F238E27FC236}">
                <a16:creationId xmlns:a16="http://schemas.microsoft.com/office/drawing/2014/main" id="{81506381-212D-442B-95B3-D40D713B5D2A}"/>
              </a:ext>
            </a:extLst>
          </p:cNvPr>
          <p:cNvSpPr>
            <a:spLocks noGrp="1"/>
          </p:cNvSpPr>
          <p:nvPr>
            <p:ph type="body" sz="quarter" idx="11"/>
          </p:nvPr>
        </p:nvSpPr>
        <p:spPr/>
        <p:txBody>
          <a:bodyPr/>
          <a:lstStyle/>
          <a:p>
            <a:r>
              <a:rPr lang="en-US" dirty="0"/>
              <a:t>Spring Cloud: Introduction to REST</a:t>
            </a:r>
          </a:p>
        </p:txBody>
      </p:sp>
      <p:sp>
        <p:nvSpPr>
          <p:cNvPr id="8" name="Title 7">
            <a:extLst>
              <a:ext uri="{FF2B5EF4-FFF2-40B4-BE49-F238E27FC236}">
                <a16:creationId xmlns:a16="http://schemas.microsoft.com/office/drawing/2014/main" id="{5BBCF268-5945-42C4-8E9E-C2D4E13DCB17}"/>
              </a:ext>
            </a:extLst>
          </p:cNvPr>
          <p:cNvSpPr>
            <a:spLocks noGrp="1"/>
          </p:cNvSpPr>
          <p:nvPr>
            <p:ph type="title"/>
          </p:nvPr>
        </p:nvSpPr>
        <p:spPr/>
        <p:txBody>
          <a:bodyPr/>
          <a:lstStyle/>
          <a:p>
            <a:r>
              <a:rPr lang="en-US" dirty="0"/>
              <a:t>The HTTP request is sent from the client to the server.</a:t>
            </a:r>
            <a:endParaRPr lang="en-IN" dirty="0"/>
          </a:p>
        </p:txBody>
      </p:sp>
      <p:grpSp>
        <p:nvGrpSpPr>
          <p:cNvPr id="14" name="Group 13">
            <a:extLst>
              <a:ext uri="{FF2B5EF4-FFF2-40B4-BE49-F238E27FC236}">
                <a16:creationId xmlns:a16="http://schemas.microsoft.com/office/drawing/2014/main" id="{952212AD-0CEF-41D0-B1E2-C6E1E1F10CB1}"/>
              </a:ext>
            </a:extLst>
          </p:cNvPr>
          <p:cNvGrpSpPr/>
          <p:nvPr/>
        </p:nvGrpSpPr>
        <p:grpSpPr>
          <a:xfrm>
            <a:off x="752475" y="1781400"/>
            <a:ext cx="10614875" cy="1416900"/>
            <a:chOff x="752475" y="1781400"/>
            <a:chExt cx="10614875" cy="1416900"/>
          </a:xfrm>
        </p:grpSpPr>
        <p:pic>
          <p:nvPicPr>
            <p:cNvPr id="16" name="Picture 15" descr="A close up of a logo&#10;&#10;Description automatically generated">
              <a:extLst>
                <a:ext uri="{FF2B5EF4-FFF2-40B4-BE49-F238E27FC236}">
                  <a16:creationId xmlns:a16="http://schemas.microsoft.com/office/drawing/2014/main" id="{B51AF811-082D-4805-A6DC-FCB570423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872" y="1918350"/>
              <a:ext cx="1143000" cy="11430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1EC33143-4168-41A8-B79E-D7754E325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247" y="1869502"/>
              <a:ext cx="1173355" cy="1173355"/>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01C26194-2810-489F-B66F-3B7934E46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3675" y="1893000"/>
              <a:ext cx="1292650" cy="1292650"/>
            </a:xfrm>
            <a:prstGeom prst="rect">
              <a:avLst/>
            </a:prstGeom>
          </p:spPr>
        </p:pic>
        <p:pic>
          <p:nvPicPr>
            <p:cNvPr id="19" name="Picture 18" descr="A close up of a logo&#10;&#10;Description automatically generated">
              <a:extLst>
                <a:ext uri="{FF2B5EF4-FFF2-40B4-BE49-F238E27FC236}">
                  <a16:creationId xmlns:a16="http://schemas.microsoft.com/office/drawing/2014/main" id="{BA1D7CA8-5C3F-4834-A537-BE7E68E30A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5200" y="1973950"/>
              <a:ext cx="1087400" cy="1087400"/>
            </a:xfrm>
            <a:prstGeom prst="rect">
              <a:avLst/>
            </a:prstGeom>
          </p:spPr>
        </p:pic>
        <p:sp>
          <p:nvSpPr>
            <p:cNvPr id="20" name="Oval 19">
              <a:extLst>
                <a:ext uri="{FF2B5EF4-FFF2-40B4-BE49-F238E27FC236}">
                  <a16:creationId xmlns:a16="http://schemas.microsoft.com/office/drawing/2014/main" id="{494BA1F7-0DF3-468F-A261-65432C500DE5}"/>
                </a:ext>
              </a:extLst>
            </p:cNvPr>
            <p:cNvSpPr/>
            <p:nvPr/>
          </p:nvSpPr>
          <p:spPr>
            <a:xfrm>
              <a:off x="752475" y="1781400"/>
              <a:ext cx="1416900" cy="1416900"/>
            </a:xfrm>
            <a:prstGeom prst="ellipse">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1" name="Oval 20">
              <a:extLst>
                <a:ext uri="{FF2B5EF4-FFF2-40B4-BE49-F238E27FC236}">
                  <a16:creationId xmlns:a16="http://schemas.microsoft.com/office/drawing/2014/main" id="{EAFA966C-CE45-4D19-A4BB-DA206625D88C}"/>
                </a:ext>
              </a:extLst>
            </p:cNvPr>
            <p:cNvSpPr/>
            <p:nvPr/>
          </p:nvSpPr>
          <p:spPr>
            <a:xfrm>
              <a:off x="3818467" y="1781400"/>
              <a:ext cx="1416900" cy="1416900"/>
            </a:xfrm>
            <a:prstGeom prst="ellipse">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2" name="Oval 21">
              <a:extLst>
                <a:ext uri="{FF2B5EF4-FFF2-40B4-BE49-F238E27FC236}">
                  <a16:creationId xmlns:a16="http://schemas.microsoft.com/office/drawing/2014/main" id="{8E81DC97-1337-4188-9375-6AD16480E0AB}"/>
                </a:ext>
              </a:extLst>
            </p:cNvPr>
            <p:cNvSpPr/>
            <p:nvPr/>
          </p:nvSpPr>
          <p:spPr>
            <a:xfrm>
              <a:off x="6884459" y="1781400"/>
              <a:ext cx="1416900" cy="1416900"/>
            </a:xfrm>
            <a:prstGeom prst="ellipse">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3" name="Oval 22">
              <a:extLst>
                <a:ext uri="{FF2B5EF4-FFF2-40B4-BE49-F238E27FC236}">
                  <a16:creationId xmlns:a16="http://schemas.microsoft.com/office/drawing/2014/main" id="{4993F303-E396-4F22-95C3-8557DEDAE31B}"/>
                </a:ext>
              </a:extLst>
            </p:cNvPr>
            <p:cNvSpPr/>
            <p:nvPr/>
          </p:nvSpPr>
          <p:spPr>
            <a:xfrm>
              <a:off x="9950450" y="1781400"/>
              <a:ext cx="1416900" cy="1416900"/>
            </a:xfrm>
            <a:prstGeom prst="ellipse">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grpSp>
    </p:spTree>
    <p:extLst>
      <p:ext uri="{BB962C8B-B14F-4D97-AF65-F5344CB8AC3E}">
        <p14:creationId xmlns:p14="http://schemas.microsoft.com/office/powerpoint/2010/main" val="2437361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A68BD9A-27F4-4B0C-8863-DA21B79DF6F6}"/>
              </a:ext>
            </a:extLst>
          </p:cNvPr>
          <p:cNvSpPr>
            <a:spLocks noGrp="1"/>
          </p:cNvSpPr>
          <p:nvPr>
            <p:ph type="title"/>
          </p:nvPr>
        </p:nvSpPr>
        <p:spPr/>
        <p:txBody>
          <a:bodyPr/>
          <a:lstStyle/>
          <a:p>
            <a:pPr defTabSz="486141"/>
            <a:r>
              <a:rPr lang="en-US" sz="2400" dirty="0">
                <a:solidFill>
                  <a:prstClr val="white"/>
                </a:solidFill>
                <a:latin typeface="IBM Plex Sans" panose="020B0503050203000203" pitchFamily="34" charset="0"/>
              </a:rPr>
              <a:t>The </a:t>
            </a:r>
            <a:r>
              <a:rPr lang="en-US" sz="2400" b="1" dirty="0">
                <a:solidFill>
                  <a:prstClr val="white"/>
                </a:solidFill>
                <a:latin typeface="IBM Plex Sans" panose="020B0503050203000203" pitchFamily="34" charset="0"/>
              </a:rPr>
              <a:t>HTTP response</a:t>
            </a:r>
            <a:r>
              <a:rPr lang="en-US" sz="2400" dirty="0">
                <a:solidFill>
                  <a:prstClr val="white"/>
                </a:solidFill>
                <a:latin typeface="IBM Plex Sans" panose="020B0503050203000203" pitchFamily="34" charset="0"/>
              </a:rPr>
              <a:t> is sent by the server to the client.</a:t>
            </a:r>
            <a:br>
              <a:rPr lang="en-US" sz="2400" dirty="0">
                <a:solidFill>
                  <a:prstClr val="white"/>
                </a:solidFill>
                <a:latin typeface="IBM Plex Sans" panose="020B0503050203000203" pitchFamily="34" charset="0"/>
              </a:rPr>
            </a:br>
            <a:br>
              <a:rPr lang="en-US" sz="2400" dirty="0">
                <a:solidFill>
                  <a:prstClr val="white"/>
                </a:solidFill>
                <a:latin typeface="IBM Plex Sans" panose="020B0503050203000203" pitchFamily="34" charset="0"/>
              </a:rPr>
            </a:br>
            <a:r>
              <a:rPr lang="en-US" sz="2400" i="1" dirty="0">
                <a:solidFill>
                  <a:prstClr val="white"/>
                </a:solidFill>
                <a:latin typeface="IBM Plex Sans" panose="020B0503050203000203" pitchFamily="34" charset="0"/>
              </a:rPr>
              <a:t>A response must be initiated only when there is a request.</a:t>
            </a:r>
            <a:br>
              <a:rPr lang="en-US" sz="2400" i="1" dirty="0">
                <a:solidFill>
                  <a:prstClr val="white"/>
                </a:solidFill>
                <a:latin typeface="IBM Plex Sans" panose="020B0503050203000203" pitchFamily="34" charset="0"/>
              </a:rPr>
            </a:br>
            <a:endParaRPr lang="en-IN" sz="2400" dirty="0">
              <a:latin typeface="IBM Plex Sans" panose="020B0503050203000203" pitchFamily="34" charset="0"/>
            </a:endParaRPr>
          </a:p>
        </p:txBody>
      </p:sp>
      <p:sp>
        <p:nvSpPr>
          <p:cNvPr id="11" name="Text Placeholder 10">
            <a:extLst>
              <a:ext uri="{FF2B5EF4-FFF2-40B4-BE49-F238E27FC236}">
                <a16:creationId xmlns:a16="http://schemas.microsoft.com/office/drawing/2014/main" id="{222D56F7-6D0E-44B5-9C33-4C44BF495A10}"/>
              </a:ext>
            </a:extLst>
          </p:cNvPr>
          <p:cNvSpPr>
            <a:spLocks noGrp="1"/>
          </p:cNvSpPr>
          <p:nvPr>
            <p:ph type="body" sz="quarter" idx="11"/>
          </p:nvPr>
        </p:nvSpPr>
        <p:spPr/>
        <p:txBody>
          <a:bodyPr/>
          <a:lstStyle/>
          <a:p>
            <a:r>
              <a:rPr lang="en-US" dirty="0"/>
              <a:t>Spring Cloud: Introduction to REST</a:t>
            </a:r>
          </a:p>
        </p:txBody>
      </p:sp>
      <p:sp>
        <p:nvSpPr>
          <p:cNvPr id="10" name="Content Placeholder 9">
            <a:extLst>
              <a:ext uri="{FF2B5EF4-FFF2-40B4-BE49-F238E27FC236}">
                <a16:creationId xmlns:a16="http://schemas.microsoft.com/office/drawing/2014/main" id="{45D508B4-0674-4525-B242-BC29F788CA9F}"/>
              </a:ext>
            </a:extLst>
          </p:cNvPr>
          <p:cNvSpPr>
            <a:spLocks noGrp="1"/>
          </p:cNvSpPr>
          <p:nvPr>
            <p:ph idx="10"/>
          </p:nvPr>
        </p:nvSpPr>
        <p:spPr>
          <a:xfrm>
            <a:off x="6232331" y="1714500"/>
            <a:ext cx="2667000" cy="4381500"/>
          </a:xfrm>
        </p:spPr>
        <p:txBody>
          <a:bodyPr/>
          <a:lstStyle/>
          <a:p>
            <a:r>
              <a:rPr lang="en-US" sz="1800" dirty="0"/>
              <a:t>Supplies response headers (name-value pairs) that provide additional information about the response</a:t>
            </a:r>
          </a:p>
        </p:txBody>
      </p:sp>
      <p:sp>
        <p:nvSpPr>
          <p:cNvPr id="12" name="Content Placeholder 11">
            <a:extLst>
              <a:ext uri="{FF2B5EF4-FFF2-40B4-BE49-F238E27FC236}">
                <a16:creationId xmlns:a16="http://schemas.microsoft.com/office/drawing/2014/main" id="{9CBB47CC-552C-4CA8-A65F-67F118DFA539}"/>
              </a:ext>
            </a:extLst>
          </p:cNvPr>
          <p:cNvSpPr>
            <a:spLocks noGrp="1"/>
          </p:cNvSpPr>
          <p:nvPr>
            <p:ph idx="12"/>
          </p:nvPr>
        </p:nvSpPr>
        <p:spPr/>
        <p:txBody>
          <a:bodyPr/>
          <a:lstStyle/>
          <a:p>
            <a:r>
              <a:rPr lang="en-US" sz="1800" dirty="0"/>
              <a:t>Gives the status of the processed request; HTTP Status codes have a fixed value and meaning – REST design should adhere to the meaning when mapping the response code to business meanings</a:t>
            </a:r>
          </a:p>
          <a:p>
            <a:endParaRPr lang="en-IN" sz="1800" dirty="0"/>
          </a:p>
        </p:txBody>
      </p:sp>
      <p:sp>
        <p:nvSpPr>
          <p:cNvPr id="13" name="Content Placeholder 12">
            <a:extLst>
              <a:ext uri="{FF2B5EF4-FFF2-40B4-BE49-F238E27FC236}">
                <a16:creationId xmlns:a16="http://schemas.microsoft.com/office/drawing/2014/main" id="{3029539F-BEB1-4FD5-AC2B-1AF4F94F918E}"/>
              </a:ext>
            </a:extLst>
          </p:cNvPr>
          <p:cNvSpPr>
            <a:spLocks noGrp="1"/>
          </p:cNvSpPr>
          <p:nvPr>
            <p:ph idx="13"/>
          </p:nvPr>
        </p:nvSpPr>
        <p:spPr>
          <a:xfrm>
            <a:off x="9283963" y="1714500"/>
            <a:ext cx="2667000" cy="4381500"/>
          </a:xfrm>
        </p:spPr>
        <p:txBody>
          <a:bodyPr/>
          <a:lstStyle/>
          <a:p>
            <a:r>
              <a:rPr lang="en-US" sz="1800" dirty="0"/>
              <a:t>Supplies an optional response body that identifies additional data to be downloaded to the client (html, xml, binary data, and so on.)</a:t>
            </a:r>
          </a:p>
        </p:txBody>
      </p:sp>
      <p:grpSp>
        <p:nvGrpSpPr>
          <p:cNvPr id="8" name="Group 7">
            <a:extLst>
              <a:ext uri="{FF2B5EF4-FFF2-40B4-BE49-F238E27FC236}">
                <a16:creationId xmlns:a16="http://schemas.microsoft.com/office/drawing/2014/main" id="{16ACD75C-68A3-4197-B1C6-980AC1C3EE3D}"/>
              </a:ext>
            </a:extLst>
          </p:cNvPr>
          <p:cNvGrpSpPr/>
          <p:nvPr/>
        </p:nvGrpSpPr>
        <p:grpSpPr>
          <a:xfrm>
            <a:off x="3716867" y="409800"/>
            <a:ext cx="1416900" cy="1416900"/>
            <a:chOff x="3818467" y="1781400"/>
            <a:chExt cx="1416900" cy="1416900"/>
          </a:xfrm>
        </p:grpSpPr>
        <p:pic>
          <p:nvPicPr>
            <p:cNvPr id="14" name="Picture 13" descr="A close up of a logo&#10;&#10;Description automatically generated">
              <a:extLst>
                <a:ext uri="{FF2B5EF4-FFF2-40B4-BE49-F238E27FC236}">
                  <a16:creationId xmlns:a16="http://schemas.microsoft.com/office/drawing/2014/main" id="{3BCC69DA-9776-4DC3-98C7-D07BCB3F0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872" y="1918350"/>
              <a:ext cx="1143000" cy="1143000"/>
            </a:xfrm>
            <a:prstGeom prst="rect">
              <a:avLst/>
            </a:prstGeom>
          </p:spPr>
        </p:pic>
        <p:sp>
          <p:nvSpPr>
            <p:cNvPr id="15" name="Oval 14">
              <a:extLst>
                <a:ext uri="{FF2B5EF4-FFF2-40B4-BE49-F238E27FC236}">
                  <a16:creationId xmlns:a16="http://schemas.microsoft.com/office/drawing/2014/main" id="{AD5FECDC-1569-4FDE-A3CA-140C64710BE7}"/>
                </a:ext>
              </a:extLst>
            </p:cNvPr>
            <p:cNvSpPr/>
            <p:nvPr/>
          </p:nvSpPr>
          <p:spPr>
            <a:xfrm>
              <a:off x="3818467" y="1781400"/>
              <a:ext cx="1416900" cy="1416900"/>
            </a:xfrm>
            <a:prstGeom prst="ellipse">
              <a:avLst/>
            </a:prstGeom>
            <a:noFill/>
            <a:ln w="19050">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grpSp>
      <p:cxnSp>
        <p:nvCxnSpPr>
          <p:cNvPr id="16" name="Straight Connector 15">
            <a:extLst>
              <a:ext uri="{FF2B5EF4-FFF2-40B4-BE49-F238E27FC236}">
                <a16:creationId xmlns:a16="http://schemas.microsoft.com/office/drawing/2014/main" id="{215DD995-DBB3-4E1F-A407-1BF3971CCB8F}"/>
              </a:ext>
            </a:extLst>
          </p:cNvPr>
          <p:cNvCxnSpPr/>
          <p:nvPr/>
        </p:nvCxnSpPr>
        <p:spPr>
          <a:xfrm>
            <a:off x="6121400" y="540219"/>
            <a:ext cx="0" cy="6082650"/>
          </a:xfrm>
          <a:prstGeom prst="line">
            <a:avLst/>
          </a:prstGeom>
          <a:ln>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E001954-901C-42CD-8895-8D1ADB130534}"/>
              </a:ext>
            </a:extLst>
          </p:cNvPr>
          <p:cNvCxnSpPr/>
          <p:nvPr/>
        </p:nvCxnSpPr>
        <p:spPr>
          <a:xfrm>
            <a:off x="9080500" y="540219"/>
            <a:ext cx="0" cy="6082650"/>
          </a:xfrm>
          <a:prstGeom prst="line">
            <a:avLst/>
          </a:prstGeom>
          <a:ln>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F318EF4-2D6A-43FD-BBD5-0EB7FC79BA88}"/>
              </a:ext>
            </a:extLst>
          </p:cNvPr>
          <p:cNvGrpSpPr/>
          <p:nvPr/>
        </p:nvGrpSpPr>
        <p:grpSpPr>
          <a:xfrm>
            <a:off x="6892500" y="409800"/>
            <a:ext cx="1416900" cy="1416900"/>
            <a:chOff x="6884459" y="1781400"/>
            <a:chExt cx="1416900" cy="1416900"/>
          </a:xfrm>
        </p:grpSpPr>
        <p:pic>
          <p:nvPicPr>
            <p:cNvPr id="19" name="Picture 18" descr="A picture containing drawing&#10;&#10;Description automatically generated">
              <a:extLst>
                <a:ext uri="{FF2B5EF4-FFF2-40B4-BE49-F238E27FC236}">
                  <a16:creationId xmlns:a16="http://schemas.microsoft.com/office/drawing/2014/main" id="{617EC22D-B267-48C2-A72B-6D96055D2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675" y="1893000"/>
              <a:ext cx="1292650" cy="1292650"/>
            </a:xfrm>
            <a:prstGeom prst="rect">
              <a:avLst/>
            </a:prstGeom>
          </p:spPr>
        </p:pic>
        <p:sp>
          <p:nvSpPr>
            <p:cNvPr id="21" name="Oval 20">
              <a:extLst>
                <a:ext uri="{FF2B5EF4-FFF2-40B4-BE49-F238E27FC236}">
                  <a16:creationId xmlns:a16="http://schemas.microsoft.com/office/drawing/2014/main" id="{75756152-ADD4-4217-9FD3-B357E4C78216}"/>
                </a:ext>
              </a:extLst>
            </p:cNvPr>
            <p:cNvSpPr/>
            <p:nvPr/>
          </p:nvSpPr>
          <p:spPr>
            <a:xfrm>
              <a:off x="6884459" y="1781400"/>
              <a:ext cx="1416900" cy="1416900"/>
            </a:xfrm>
            <a:prstGeom prst="ellipse">
              <a:avLst/>
            </a:prstGeom>
            <a:noFill/>
            <a:ln w="19050">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grpSp>
      <p:grpSp>
        <p:nvGrpSpPr>
          <p:cNvPr id="22" name="Group 21">
            <a:extLst>
              <a:ext uri="{FF2B5EF4-FFF2-40B4-BE49-F238E27FC236}">
                <a16:creationId xmlns:a16="http://schemas.microsoft.com/office/drawing/2014/main" id="{0C9B4BA1-0C69-4896-BF13-EB2454FA7322}"/>
              </a:ext>
            </a:extLst>
          </p:cNvPr>
          <p:cNvGrpSpPr/>
          <p:nvPr/>
        </p:nvGrpSpPr>
        <p:grpSpPr>
          <a:xfrm>
            <a:off x="9816565" y="409800"/>
            <a:ext cx="1416900" cy="1416900"/>
            <a:chOff x="6884459" y="1781400"/>
            <a:chExt cx="1416900" cy="1416900"/>
          </a:xfrm>
        </p:grpSpPr>
        <p:pic>
          <p:nvPicPr>
            <p:cNvPr id="23" name="Picture 22">
              <a:extLst>
                <a:ext uri="{FF2B5EF4-FFF2-40B4-BE49-F238E27FC236}">
                  <a16:creationId xmlns:a16="http://schemas.microsoft.com/office/drawing/2014/main" id="{CC048902-D1FD-4C4B-8F2A-3150FB8E3E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46584" y="1819500"/>
              <a:ext cx="1292650" cy="1292650"/>
            </a:xfrm>
            <a:prstGeom prst="rect">
              <a:avLst/>
            </a:prstGeom>
          </p:spPr>
        </p:pic>
        <p:sp>
          <p:nvSpPr>
            <p:cNvPr id="24" name="Oval 23">
              <a:extLst>
                <a:ext uri="{FF2B5EF4-FFF2-40B4-BE49-F238E27FC236}">
                  <a16:creationId xmlns:a16="http://schemas.microsoft.com/office/drawing/2014/main" id="{DC2C2D8D-90D2-4A00-8BFD-4CB30FCEB9EC}"/>
                </a:ext>
              </a:extLst>
            </p:cNvPr>
            <p:cNvSpPr/>
            <p:nvPr/>
          </p:nvSpPr>
          <p:spPr>
            <a:xfrm>
              <a:off x="6884459" y="1781400"/>
              <a:ext cx="1416900" cy="1416900"/>
            </a:xfrm>
            <a:prstGeom prst="ellipse">
              <a:avLst/>
            </a:prstGeom>
            <a:noFill/>
            <a:ln w="19050">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grpSp>
    </p:spTree>
    <p:extLst>
      <p:ext uri="{BB962C8B-B14F-4D97-AF65-F5344CB8AC3E}">
        <p14:creationId xmlns:p14="http://schemas.microsoft.com/office/powerpoint/2010/main" val="2681507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9D43F1-3E42-4876-9F7E-FE0915E22413}"/>
              </a:ext>
            </a:extLst>
          </p:cNvPr>
          <p:cNvSpPr>
            <a:spLocks noGrp="1"/>
          </p:cNvSpPr>
          <p:nvPr>
            <p:ph type="title"/>
          </p:nvPr>
        </p:nvSpPr>
        <p:spPr/>
        <p:txBody>
          <a:bodyPr/>
          <a:lstStyle/>
          <a:p>
            <a:r>
              <a:rPr lang="en-US" dirty="0"/>
              <a:t>HTTP Methods </a:t>
            </a:r>
            <a:br>
              <a:rPr lang="en-US" dirty="0"/>
            </a:br>
            <a:r>
              <a:rPr lang="en-US" dirty="0"/>
              <a:t>supported by REST</a:t>
            </a:r>
            <a:endParaRPr lang="en-IN" dirty="0"/>
          </a:p>
        </p:txBody>
      </p:sp>
      <p:sp>
        <p:nvSpPr>
          <p:cNvPr id="9" name="Text Placeholder 8">
            <a:extLst>
              <a:ext uri="{FF2B5EF4-FFF2-40B4-BE49-F238E27FC236}">
                <a16:creationId xmlns:a16="http://schemas.microsoft.com/office/drawing/2014/main" id="{48B02FBF-F8CF-4DD3-9F02-0E4E3B677762}"/>
              </a:ext>
            </a:extLst>
          </p:cNvPr>
          <p:cNvSpPr>
            <a:spLocks noGrp="1"/>
          </p:cNvSpPr>
          <p:nvPr>
            <p:ph type="body" sz="quarter" idx="11"/>
          </p:nvPr>
        </p:nvSpPr>
        <p:spPr/>
        <p:txBody>
          <a:bodyPr/>
          <a:lstStyle/>
          <a:p>
            <a:r>
              <a:rPr lang="en-US" dirty="0"/>
              <a:t>Spring Cloud: Introduction to REST</a:t>
            </a:r>
          </a:p>
        </p:txBody>
      </p:sp>
      <p:sp>
        <p:nvSpPr>
          <p:cNvPr id="3" name="Content Placeholder 2">
            <a:extLst>
              <a:ext uri="{FF2B5EF4-FFF2-40B4-BE49-F238E27FC236}">
                <a16:creationId xmlns:a16="http://schemas.microsoft.com/office/drawing/2014/main" id="{7F1D424E-3234-495E-9E56-0DDBA21A2E00}"/>
              </a:ext>
            </a:extLst>
          </p:cNvPr>
          <p:cNvSpPr>
            <a:spLocks noGrp="1"/>
          </p:cNvSpPr>
          <p:nvPr>
            <p:ph idx="13"/>
          </p:nvPr>
        </p:nvSpPr>
        <p:spPr/>
        <p:txBody>
          <a:bodyPr/>
          <a:lstStyle/>
          <a:p>
            <a:endParaRPr lang="en-IN"/>
          </a:p>
        </p:txBody>
      </p:sp>
      <p:sp>
        <p:nvSpPr>
          <p:cNvPr id="5" name="Content Placeholder 4">
            <a:extLst>
              <a:ext uri="{FF2B5EF4-FFF2-40B4-BE49-F238E27FC236}">
                <a16:creationId xmlns:a16="http://schemas.microsoft.com/office/drawing/2014/main" id="{BE119EFA-13EA-40F0-B0F8-9ED1F0B8161B}"/>
              </a:ext>
            </a:extLst>
          </p:cNvPr>
          <p:cNvSpPr>
            <a:spLocks noGrp="1"/>
          </p:cNvSpPr>
          <p:nvPr>
            <p:ph idx="14"/>
          </p:nvPr>
        </p:nvSpPr>
        <p:spPr/>
        <p:txBody>
          <a:bodyPr/>
          <a:lstStyle/>
          <a:p>
            <a:endParaRPr lang="en-IN"/>
          </a:p>
        </p:txBody>
      </p:sp>
      <p:sp>
        <p:nvSpPr>
          <p:cNvPr id="7" name="Content Placeholder 6">
            <a:extLst>
              <a:ext uri="{FF2B5EF4-FFF2-40B4-BE49-F238E27FC236}">
                <a16:creationId xmlns:a16="http://schemas.microsoft.com/office/drawing/2014/main" id="{394A1A25-7D08-4F3E-88BA-120C6A63BDB8}"/>
              </a:ext>
            </a:extLst>
          </p:cNvPr>
          <p:cNvSpPr>
            <a:spLocks noGrp="1"/>
          </p:cNvSpPr>
          <p:nvPr>
            <p:ph idx="12"/>
          </p:nvPr>
        </p:nvSpPr>
        <p:spPr/>
        <p:txBody>
          <a:bodyPr/>
          <a:lstStyle/>
          <a:p>
            <a:endParaRPr lang="en-IN"/>
          </a:p>
        </p:txBody>
      </p:sp>
      <p:sp>
        <p:nvSpPr>
          <p:cNvPr id="17" name="Content Placeholder 16">
            <a:extLst>
              <a:ext uri="{FF2B5EF4-FFF2-40B4-BE49-F238E27FC236}">
                <a16:creationId xmlns:a16="http://schemas.microsoft.com/office/drawing/2014/main" id="{083EC7E9-6725-409F-A3A8-CCCD3142FADC}"/>
              </a:ext>
            </a:extLst>
          </p:cNvPr>
          <p:cNvSpPr>
            <a:spLocks noGrp="1"/>
          </p:cNvSpPr>
          <p:nvPr>
            <p:ph idx="17"/>
          </p:nvPr>
        </p:nvSpPr>
        <p:spPr/>
        <p:txBody>
          <a:bodyPr/>
          <a:lstStyle/>
          <a:p>
            <a:endParaRPr lang="en-IN"/>
          </a:p>
        </p:txBody>
      </p:sp>
      <p:sp>
        <p:nvSpPr>
          <p:cNvPr id="19" name="Content Placeholder 18">
            <a:extLst>
              <a:ext uri="{FF2B5EF4-FFF2-40B4-BE49-F238E27FC236}">
                <a16:creationId xmlns:a16="http://schemas.microsoft.com/office/drawing/2014/main" id="{B7E17BB8-7244-4E2E-9EA9-85F7719C51FB}"/>
              </a:ext>
            </a:extLst>
          </p:cNvPr>
          <p:cNvSpPr>
            <a:spLocks noGrp="1"/>
          </p:cNvSpPr>
          <p:nvPr>
            <p:ph idx="15"/>
          </p:nvPr>
        </p:nvSpPr>
        <p:spPr/>
        <p:txBody>
          <a:bodyPr/>
          <a:lstStyle/>
          <a:p>
            <a:endParaRPr lang="en-IN"/>
          </a:p>
        </p:txBody>
      </p:sp>
      <p:sp>
        <p:nvSpPr>
          <p:cNvPr id="21" name="Content Placeholder 20">
            <a:extLst>
              <a:ext uri="{FF2B5EF4-FFF2-40B4-BE49-F238E27FC236}">
                <a16:creationId xmlns:a16="http://schemas.microsoft.com/office/drawing/2014/main" id="{5EF3770D-B9FC-4B30-A1DD-76AE5B6C0C00}"/>
              </a:ext>
            </a:extLst>
          </p:cNvPr>
          <p:cNvSpPr>
            <a:spLocks noGrp="1"/>
          </p:cNvSpPr>
          <p:nvPr>
            <p:ph idx="16"/>
          </p:nvPr>
        </p:nvSpPr>
        <p:spPr/>
        <p:txBody>
          <a:bodyPr/>
          <a:lstStyle/>
          <a:p>
            <a:endParaRPr lang="en-IN"/>
          </a:p>
        </p:txBody>
      </p:sp>
      <p:sp>
        <p:nvSpPr>
          <p:cNvPr id="22" name="Rectangle 21">
            <a:extLst>
              <a:ext uri="{FF2B5EF4-FFF2-40B4-BE49-F238E27FC236}">
                <a16:creationId xmlns:a16="http://schemas.microsoft.com/office/drawing/2014/main" id="{2862C2B9-5C27-4047-B361-03A3E6473CCA}"/>
              </a:ext>
            </a:extLst>
          </p:cNvPr>
          <p:cNvSpPr/>
          <p:nvPr/>
        </p:nvSpPr>
        <p:spPr>
          <a:xfrm>
            <a:off x="3048000" y="0"/>
            <a:ext cx="9144000" cy="6857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grpSp>
        <p:nvGrpSpPr>
          <p:cNvPr id="23" name="Group 22">
            <a:extLst>
              <a:ext uri="{FF2B5EF4-FFF2-40B4-BE49-F238E27FC236}">
                <a16:creationId xmlns:a16="http://schemas.microsoft.com/office/drawing/2014/main" id="{F5DD6C1E-D401-4198-8DB6-4CADBE2ABD43}"/>
              </a:ext>
            </a:extLst>
          </p:cNvPr>
          <p:cNvGrpSpPr/>
          <p:nvPr/>
        </p:nvGrpSpPr>
        <p:grpSpPr>
          <a:xfrm>
            <a:off x="7834991" y="723900"/>
            <a:ext cx="3617896" cy="880810"/>
            <a:chOff x="3244719" y="636728"/>
            <a:chExt cx="3617896" cy="880810"/>
          </a:xfrm>
        </p:grpSpPr>
        <p:sp>
          <p:nvSpPr>
            <p:cNvPr id="24" name="Rectangle: Rounded Corners 23">
              <a:extLst>
                <a:ext uri="{FF2B5EF4-FFF2-40B4-BE49-F238E27FC236}">
                  <a16:creationId xmlns:a16="http://schemas.microsoft.com/office/drawing/2014/main" id="{29D74370-AA12-485B-8081-156BAC5A3CF8}"/>
                </a:ext>
              </a:extLst>
            </p:cNvPr>
            <p:cNvSpPr/>
            <p:nvPr/>
          </p:nvSpPr>
          <p:spPr>
            <a:xfrm>
              <a:off x="3244719" y="636728"/>
              <a:ext cx="3519975" cy="88081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5" name="Rectangle: Rounded Corners 24">
              <a:extLst>
                <a:ext uri="{FF2B5EF4-FFF2-40B4-BE49-F238E27FC236}">
                  <a16:creationId xmlns:a16="http://schemas.microsoft.com/office/drawing/2014/main" id="{9BC48D45-A603-432D-8856-A9E59CF69E7B}"/>
                </a:ext>
              </a:extLst>
            </p:cNvPr>
            <p:cNvSpPr/>
            <p:nvPr/>
          </p:nvSpPr>
          <p:spPr>
            <a:xfrm>
              <a:off x="3342640" y="636728"/>
              <a:ext cx="3519975" cy="8808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6" name="Rectangle 25">
              <a:extLst>
                <a:ext uri="{FF2B5EF4-FFF2-40B4-BE49-F238E27FC236}">
                  <a16:creationId xmlns:a16="http://schemas.microsoft.com/office/drawing/2014/main" id="{55622517-21BA-4116-B30B-1D55363B0D8D}"/>
                </a:ext>
              </a:extLst>
            </p:cNvPr>
            <p:cNvSpPr/>
            <p:nvPr/>
          </p:nvSpPr>
          <p:spPr>
            <a:xfrm>
              <a:off x="3506946" y="781615"/>
              <a:ext cx="2920871" cy="338554"/>
            </a:xfrm>
            <a:prstGeom prst="rect">
              <a:avLst/>
            </a:prstGeom>
          </p:spPr>
          <p:txBody>
            <a:bodyPr wrap="square">
              <a:spAutoFit/>
            </a:bodyPr>
            <a:lstStyle/>
            <a:p>
              <a:endParaRPr lang="en-IN" sz="1600" dirty="0">
                <a:solidFill>
                  <a:schemeClr val="bg2"/>
                </a:solidFill>
                <a:latin typeface="IBM Plex Sans" panose="020B0503050000000000" pitchFamily="34" charset="0"/>
              </a:endParaRPr>
            </a:p>
          </p:txBody>
        </p:sp>
      </p:grpSp>
      <p:grpSp>
        <p:nvGrpSpPr>
          <p:cNvPr id="27" name="Group 26">
            <a:extLst>
              <a:ext uri="{FF2B5EF4-FFF2-40B4-BE49-F238E27FC236}">
                <a16:creationId xmlns:a16="http://schemas.microsoft.com/office/drawing/2014/main" id="{9FDD7AD3-50D0-4020-B550-3F9EE9093C6D}"/>
              </a:ext>
            </a:extLst>
          </p:cNvPr>
          <p:cNvGrpSpPr/>
          <p:nvPr/>
        </p:nvGrpSpPr>
        <p:grpSpPr>
          <a:xfrm>
            <a:off x="3254049" y="2856716"/>
            <a:ext cx="3617896" cy="880810"/>
            <a:chOff x="3244719" y="636728"/>
            <a:chExt cx="3617896" cy="880810"/>
          </a:xfrm>
        </p:grpSpPr>
        <p:sp>
          <p:nvSpPr>
            <p:cNvPr id="28" name="Rectangle: Rounded Corners 27">
              <a:extLst>
                <a:ext uri="{FF2B5EF4-FFF2-40B4-BE49-F238E27FC236}">
                  <a16:creationId xmlns:a16="http://schemas.microsoft.com/office/drawing/2014/main" id="{2D252534-30AE-490B-9DEC-BDAF02B7078B}"/>
                </a:ext>
              </a:extLst>
            </p:cNvPr>
            <p:cNvSpPr/>
            <p:nvPr/>
          </p:nvSpPr>
          <p:spPr>
            <a:xfrm>
              <a:off x="3244719" y="636728"/>
              <a:ext cx="3519975" cy="88081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9" name="Rectangle: Rounded Corners 28">
              <a:extLst>
                <a:ext uri="{FF2B5EF4-FFF2-40B4-BE49-F238E27FC236}">
                  <a16:creationId xmlns:a16="http://schemas.microsoft.com/office/drawing/2014/main" id="{9CA84479-4875-4170-B86B-14BF9166028A}"/>
                </a:ext>
              </a:extLst>
            </p:cNvPr>
            <p:cNvSpPr/>
            <p:nvPr/>
          </p:nvSpPr>
          <p:spPr>
            <a:xfrm>
              <a:off x="3342640" y="636728"/>
              <a:ext cx="3519975" cy="8808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0" name="Rectangle 29">
              <a:extLst>
                <a:ext uri="{FF2B5EF4-FFF2-40B4-BE49-F238E27FC236}">
                  <a16:creationId xmlns:a16="http://schemas.microsoft.com/office/drawing/2014/main" id="{EC12C16C-F035-4BB1-A3E8-32A0BE81C3AF}"/>
                </a:ext>
              </a:extLst>
            </p:cNvPr>
            <p:cNvSpPr/>
            <p:nvPr/>
          </p:nvSpPr>
          <p:spPr>
            <a:xfrm>
              <a:off x="3506946" y="781615"/>
              <a:ext cx="2920871" cy="338554"/>
            </a:xfrm>
            <a:prstGeom prst="rect">
              <a:avLst/>
            </a:prstGeom>
          </p:spPr>
          <p:txBody>
            <a:bodyPr wrap="square">
              <a:spAutoFit/>
            </a:bodyPr>
            <a:lstStyle/>
            <a:p>
              <a:endParaRPr lang="en-IN" sz="1600" dirty="0">
                <a:solidFill>
                  <a:schemeClr val="bg2"/>
                </a:solidFill>
                <a:latin typeface="IBM Plex Sans" panose="020B0503050000000000" pitchFamily="34" charset="0"/>
              </a:endParaRPr>
            </a:p>
          </p:txBody>
        </p:sp>
      </p:grpSp>
      <p:grpSp>
        <p:nvGrpSpPr>
          <p:cNvPr id="31" name="Group 30">
            <a:extLst>
              <a:ext uri="{FF2B5EF4-FFF2-40B4-BE49-F238E27FC236}">
                <a16:creationId xmlns:a16="http://schemas.microsoft.com/office/drawing/2014/main" id="{001EAE85-0F6D-426C-AA2C-8EDF92E5B243}"/>
              </a:ext>
            </a:extLst>
          </p:cNvPr>
          <p:cNvGrpSpPr/>
          <p:nvPr/>
        </p:nvGrpSpPr>
        <p:grpSpPr>
          <a:xfrm>
            <a:off x="3254049" y="4989532"/>
            <a:ext cx="3617896" cy="880810"/>
            <a:chOff x="3244719" y="636728"/>
            <a:chExt cx="3617896" cy="880810"/>
          </a:xfrm>
        </p:grpSpPr>
        <p:sp>
          <p:nvSpPr>
            <p:cNvPr id="32" name="Rectangle: Rounded Corners 31">
              <a:extLst>
                <a:ext uri="{FF2B5EF4-FFF2-40B4-BE49-F238E27FC236}">
                  <a16:creationId xmlns:a16="http://schemas.microsoft.com/office/drawing/2014/main" id="{597BAB02-5361-4AED-B035-3D64FF7DB1A2}"/>
                </a:ext>
              </a:extLst>
            </p:cNvPr>
            <p:cNvSpPr/>
            <p:nvPr/>
          </p:nvSpPr>
          <p:spPr>
            <a:xfrm>
              <a:off x="3244719" y="636728"/>
              <a:ext cx="3519975" cy="88081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3" name="Rectangle: Rounded Corners 32">
              <a:extLst>
                <a:ext uri="{FF2B5EF4-FFF2-40B4-BE49-F238E27FC236}">
                  <a16:creationId xmlns:a16="http://schemas.microsoft.com/office/drawing/2014/main" id="{E113CF11-9DCC-4605-BB3F-0A48236F9162}"/>
                </a:ext>
              </a:extLst>
            </p:cNvPr>
            <p:cNvSpPr/>
            <p:nvPr/>
          </p:nvSpPr>
          <p:spPr>
            <a:xfrm>
              <a:off x="3342640" y="636728"/>
              <a:ext cx="3519975" cy="8808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4" name="Rectangle 33">
              <a:extLst>
                <a:ext uri="{FF2B5EF4-FFF2-40B4-BE49-F238E27FC236}">
                  <a16:creationId xmlns:a16="http://schemas.microsoft.com/office/drawing/2014/main" id="{99CD5FB3-61E3-43BB-A69B-E3FECB2AC45F}"/>
                </a:ext>
              </a:extLst>
            </p:cNvPr>
            <p:cNvSpPr/>
            <p:nvPr/>
          </p:nvSpPr>
          <p:spPr>
            <a:xfrm>
              <a:off x="3506946" y="781615"/>
              <a:ext cx="2920871" cy="338554"/>
            </a:xfrm>
            <a:prstGeom prst="rect">
              <a:avLst/>
            </a:prstGeom>
          </p:spPr>
          <p:txBody>
            <a:bodyPr wrap="square">
              <a:spAutoFit/>
            </a:bodyPr>
            <a:lstStyle/>
            <a:p>
              <a:endParaRPr lang="en-IN" sz="1600" dirty="0">
                <a:solidFill>
                  <a:schemeClr val="bg2"/>
                </a:solidFill>
                <a:latin typeface="IBM Plex Sans" panose="020B0503050000000000" pitchFamily="34" charset="0"/>
              </a:endParaRPr>
            </a:p>
          </p:txBody>
        </p:sp>
      </p:grpSp>
      <p:grpSp>
        <p:nvGrpSpPr>
          <p:cNvPr id="35" name="Group 34">
            <a:extLst>
              <a:ext uri="{FF2B5EF4-FFF2-40B4-BE49-F238E27FC236}">
                <a16:creationId xmlns:a16="http://schemas.microsoft.com/office/drawing/2014/main" id="{C2EEE92C-8A11-4F56-AD08-3093DE39BB52}"/>
              </a:ext>
            </a:extLst>
          </p:cNvPr>
          <p:cNvGrpSpPr/>
          <p:nvPr/>
        </p:nvGrpSpPr>
        <p:grpSpPr>
          <a:xfrm>
            <a:off x="7834991" y="2856716"/>
            <a:ext cx="3617896" cy="880810"/>
            <a:chOff x="3244719" y="636728"/>
            <a:chExt cx="3617896" cy="880810"/>
          </a:xfrm>
        </p:grpSpPr>
        <p:sp>
          <p:nvSpPr>
            <p:cNvPr id="36" name="Rectangle: Rounded Corners 35">
              <a:extLst>
                <a:ext uri="{FF2B5EF4-FFF2-40B4-BE49-F238E27FC236}">
                  <a16:creationId xmlns:a16="http://schemas.microsoft.com/office/drawing/2014/main" id="{6A11C1A8-C2CF-4FD0-8E43-58F62DC189D1}"/>
                </a:ext>
              </a:extLst>
            </p:cNvPr>
            <p:cNvSpPr/>
            <p:nvPr/>
          </p:nvSpPr>
          <p:spPr>
            <a:xfrm>
              <a:off x="3244719" y="636728"/>
              <a:ext cx="3519975" cy="88081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7" name="Rectangle: Rounded Corners 36">
              <a:extLst>
                <a:ext uri="{FF2B5EF4-FFF2-40B4-BE49-F238E27FC236}">
                  <a16:creationId xmlns:a16="http://schemas.microsoft.com/office/drawing/2014/main" id="{909FCCB2-ADED-43A6-88E7-4AD01A8A25F4}"/>
                </a:ext>
              </a:extLst>
            </p:cNvPr>
            <p:cNvSpPr/>
            <p:nvPr/>
          </p:nvSpPr>
          <p:spPr>
            <a:xfrm>
              <a:off x="3342640" y="636728"/>
              <a:ext cx="3519975" cy="8808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8" name="Rectangle 37">
              <a:extLst>
                <a:ext uri="{FF2B5EF4-FFF2-40B4-BE49-F238E27FC236}">
                  <a16:creationId xmlns:a16="http://schemas.microsoft.com/office/drawing/2014/main" id="{87858F43-CD22-4C3C-B14A-416A2CB650C1}"/>
                </a:ext>
              </a:extLst>
            </p:cNvPr>
            <p:cNvSpPr/>
            <p:nvPr/>
          </p:nvSpPr>
          <p:spPr>
            <a:xfrm>
              <a:off x="3506946" y="781615"/>
              <a:ext cx="2920871" cy="338554"/>
            </a:xfrm>
            <a:prstGeom prst="rect">
              <a:avLst/>
            </a:prstGeom>
          </p:spPr>
          <p:txBody>
            <a:bodyPr wrap="square">
              <a:spAutoFit/>
            </a:bodyPr>
            <a:lstStyle/>
            <a:p>
              <a:endParaRPr lang="en-IN" sz="1600" dirty="0">
                <a:solidFill>
                  <a:schemeClr val="bg2"/>
                </a:solidFill>
                <a:latin typeface="IBM Plex Sans" panose="020B0503050000000000" pitchFamily="34" charset="0"/>
              </a:endParaRPr>
            </a:p>
          </p:txBody>
        </p:sp>
      </p:grpSp>
      <p:grpSp>
        <p:nvGrpSpPr>
          <p:cNvPr id="39" name="Group 38">
            <a:extLst>
              <a:ext uri="{FF2B5EF4-FFF2-40B4-BE49-F238E27FC236}">
                <a16:creationId xmlns:a16="http://schemas.microsoft.com/office/drawing/2014/main" id="{9A13A8A3-0D7D-4EA4-A1FE-77A07C710978}"/>
              </a:ext>
            </a:extLst>
          </p:cNvPr>
          <p:cNvGrpSpPr/>
          <p:nvPr/>
        </p:nvGrpSpPr>
        <p:grpSpPr>
          <a:xfrm>
            <a:off x="7834991" y="4989532"/>
            <a:ext cx="3617896" cy="880810"/>
            <a:chOff x="3244719" y="636728"/>
            <a:chExt cx="3617896" cy="880810"/>
          </a:xfrm>
        </p:grpSpPr>
        <p:sp>
          <p:nvSpPr>
            <p:cNvPr id="40" name="Rectangle: Rounded Corners 39">
              <a:extLst>
                <a:ext uri="{FF2B5EF4-FFF2-40B4-BE49-F238E27FC236}">
                  <a16:creationId xmlns:a16="http://schemas.microsoft.com/office/drawing/2014/main" id="{A58E6A55-0CCD-4EBE-8714-1A02E7F7EA71}"/>
                </a:ext>
              </a:extLst>
            </p:cNvPr>
            <p:cNvSpPr/>
            <p:nvPr/>
          </p:nvSpPr>
          <p:spPr>
            <a:xfrm>
              <a:off x="3244719" y="636728"/>
              <a:ext cx="3519975" cy="88081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41" name="Rectangle: Rounded Corners 40">
              <a:extLst>
                <a:ext uri="{FF2B5EF4-FFF2-40B4-BE49-F238E27FC236}">
                  <a16:creationId xmlns:a16="http://schemas.microsoft.com/office/drawing/2014/main" id="{3409E52F-0AF2-42EC-82A8-784139920E94}"/>
                </a:ext>
              </a:extLst>
            </p:cNvPr>
            <p:cNvSpPr/>
            <p:nvPr/>
          </p:nvSpPr>
          <p:spPr>
            <a:xfrm>
              <a:off x="3342640" y="636728"/>
              <a:ext cx="3519975" cy="8808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42" name="Rectangle 41">
              <a:extLst>
                <a:ext uri="{FF2B5EF4-FFF2-40B4-BE49-F238E27FC236}">
                  <a16:creationId xmlns:a16="http://schemas.microsoft.com/office/drawing/2014/main" id="{F66C783C-71A9-4607-B676-15488F4C0463}"/>
                </a:ext>
              </a:extLst>
            </p:cNvPr>
            <p:cNvSpPr/>
            <p:nvPr/>
          </p:nvSpPr>
          <p:spPr>
            <a:xfrm>
              <a:off x="3506946" y="781615"/>
              <a:ext cx="2920871" cy="338554"/>
            </a:xfrm>
            <a:prstGeom prst="rect">
              <a:avLst/>
            </a:prstGeom>
          </p:spPr>
          <p:txBody>
            <a:bodyPr wrap="square">
              <a:spAutoFit/>
            </a:bodyPr>
            <a:lstStyle/>
            <a:p>
              <a:endParaRPr lang="en-IN" sz="1600" dirty="0">
                <a:solidFill>
                  <a:schemeClr val="bg2"/>
                </a:solidFill>
                <a:latin typeface="IBM Plex Sans" panose="020B0503050000000000" pitchFamily="34" charset="0"/>
              </a:endParaRPr>
            </a:p>
          </p:txBody>
        </p:sp>
      </p:grpSp>
      <p:grpSp>
        <p:nvGrpSpPr>
          <p:cNvPr id="43" name="Group 42">
            <a:extLst>
              <a:ext uri="{FF2B5EF4-FFF2-40B4-BE49-F238E27FC236}">
                <a16:creationId xmlns:a16="http://schemas.microsoft.com/office/drawing/2014/main" id="{33655837-B04F-4160-9B19-F5D33C22E5A8}"/>
              </a:ext>
            </a:extLst>
          </p:cNvPr>
          <p:cNvGrpSpPr/>
          <p:nvPr/>
        </p:nvGrpSpPr>
        <p:grpSpPr>
          <a:xfrm>
            <a:off x="3254049" y="723900"/>
            <a:ext cx="3617896" cy="880810"/>
            <a:chOff x="3244719" y="636728"/>
            <a:chExt cx="3617896" cy="880810"/>
          </a:xfrm>
        </p:grpSpPr>
        <p:sp>
          <p:nvSpPr>
            <p:cNvPr id="44" name="Rectangle: Rounded Corners 43">
              <a:extLst>
                <a:ext uri="{FF2B5EF4-FFF2-40B4-BE49-F238E27FC236}">
                  <a16:creationId xmlns:a16="http://schemas.microsoft.com/office/drawing/2014/main" id="{1C5022A8-5D5B-4D93-9E36-8DCCDC91C399}"/>
                </a:ext>
              </a:extLst>
            </p:cNvPr>
            <p:cNvSpPr/>
            <p:nvPr/>
          </p:nvSpPr>
          <p:spPr>
            <a:xfrm>
              <a:off x="3244719" y="636728"/>
              <a:ext cx="3519975" cy="880810"/>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45" name="Rectangle: Rounded Corners 44">
              <a:extLst>
                <a:ext uri="{FF2B5EF4-FFF2-40B4-BE49-F238E27FC236}">
                  <a16:creationId xmlns:a16="http://schemas.microsoft.com/office/drawing/2014/main" id="{E45FED7A-6BD2-4F3D-AE7C-AB2822661809}"/>
                </a:ext>
              </a:extLst>
            </p:cNvPr>
            <p:cNvSpPr/>
            <p:nvPr/>
          </p:nvSpPr>
          <p:spPr>
            <a:xfrm>
              <a:off x="3342640" y="636728"/>
              <a:ext cx="3519975" cy="88081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46" name="Rectangle 45">
              <a:extLst>
                <a:ext uri="{FF2B5EF4-FFF2-40B4-BE49-F238E27FC236}">
                  <a16:creationId xmlns:a16="http://schemas.microsoft.com/office/drawing/2014/main" id="{CE4DAF20-3C70-42E9-8E0B-F7E46A8C1F40}"/>
                </a:ext>
              </a:extLst>
            </p:cNvPr>
            <p:cNvSpPr/>
            <p:nvPr/>
          </p:nvSpPr>
          <p:spPr>
            <a:xfrm>
              <a:off x="3506946" y="781615"/>
              <a:ext cx="2920871" cy="584775"/>
            </a:xfrm>
            <a:prstGeom prst="rect">
              <a:avLst/>
            </a:prstGeom>
          </p:spPr>
          <p:txBody>
            <a:bodyPr wrap="square">
              <a:spAutoFit/>
            </a:bodyPr>
            <a:lstStyle/>
            <a:p>
              <a:r>
                <a:rPr lang="en-US" sz="1600" b="1" dirty="0">
                  <a:solidFill>
                    <a:schemeClr val="bg2"/>
                  </a:solidFill>
                  <a:latin typeface="IBM Plex Sans" panose="020B0503050000000000" pitchFamily="34" charset="0"/>
                </a:rPr>
                <a:t>GET – </a:t>
              </a:r>
              <a:r>
                <a:rPr lang="en-US" sz="1600" dirty="0">
                  <a:solidFill>
                    <a:schemeClr val="bg2"/>
                  </a:solidFill>
                  <a:latin typeface="IBM Plex Sans" panose="020B0503050000000000" pitchFamily="34" charset="0"/>
                </a:rPr>
                <a:t>Requests a resource at the request URL</a:t>
              </a:r>
              <a:endParaRPr lang="en-IN" sz="1600" dirty="0">
                <a:solidFill>
                  <a:schemeClr val="bg2"/>
                </a:solidFill>
                <a:latin typeface="IBM Plex Sans" panose="020B0503050000000000" pitchFamily="34" charset="0"/>
              </a:endParaRPr>
            </a:p>
          </p:txBody>
        </p:sp>
      </p:grpSp>
      <p:sp>
        <p:nvSpPr>
          <p:cNvPr id="47" name="Rectangle 46">
            <a:extLst>
              <a:ext uri="{FF2B5EF4-FFF2-40B4-BE49-F238E27FC236}">
                <a16:creationId xmlns:a16="http://schemas.microsoft.com/office/drawing/2014/main" id="{C6D429AD-0C7E-4323-8E78-298F8AA32778}"/>
              </a:ext>
            </a:extLst>
          </p:cNvPr>
          <p:cNvSpPr/>
          <p:nvPr/>
        </p:nvSpPr>
        <p:spPr>
          <a:xfrm>
            <a:off x="3402579" y="1660014"/>
            <a:ext cx="3156841" cy="1015663"/>
          </a:xfrm>
          <a:prstGeom prst="rect">
            <a:avLst/>
          </a:prstGeom>
        </p:spPr>
        <p:txBody>
          <a:bodyPr wrap="square">
            <a:spAutoFit/>
          </a:bodyPr>
          <a:lstStyle/>
          <a:p>
            <a:r>
              <a:rPr lang="en-US" sz="1200" dirty="0">
                <a:latin typeface="IBM Plex Sans" panose="020B0503050000000000" pitchFamily="34" charset="0"/>
              </a:rPr>
              <a:t>Should not contain a request body, as it will be discarded</a:t>
            </a:r>
          </a:p>
          <a:p>
            <a:pPr marL="285750" indent="-285750">
              <a:buFont typeface="Arial" panose="020B0604020202020204" pitchFamily="34" charset="0"/>
              <a:buChar char="•"/>
            </a:pPr>
            <a:r>
              <a:rPr lang="en-US" sz="1200" dirty="0">
                <a:latin typeface="IBM Plex Sans" panose="020B0503050000000000" pitchFamily="34" charset="0"/>
              </a:rPr>
              <a:t>May be cached locally or on the server</a:t>
            </a:r>
          </a:p>
          <a:p>
            <a:pPr marL="285750" indent="-285750">
              <a:buFont typeface="Arial" panose="020B0604020202020204" pitchFamily="34" charset="0"/>
              <a:buChar char="•"/>
            </a:pPr>
            <a:r>
              <a:rPr lang="en-US" sz="1200" dirty="0">
                <a:latin typeface="IBM Plex Sans" panose="020B0503050000000000" pitchFamily="34" charset="0"/>
              </a:rPr>
              <a:t>May produce a resource, but should not modify on it</a:t>
            </a:r>
          </a:p>
        </p:txBody>
      </p:sp>
      <p:sp>
        <p:nvSpPr>
          <p:cNvPr id="48" name="Rectangle 47">
            <a:extLst>
              <a:ext uri="{FF2B5EF4-FFF2-40B4-BE49-F238E27FC236}">
                <a16:creationId xmlns:a16="http://schemas.microsoft.com/office/drawing/2014/main" id="{25A44460-48B8-4347-AE5C-4F4D9F15A4C9}"/>
              </a:ext>
            </a:extLst>
          </p:cNvPr>
          <p:cNvSpPr/>
          <p:nvPr/>
        </p:nvSpPr>
        <p:spPr>
          <a:xfrm>
            <a:off x="8050563" y="867111"/>
            <a:ext cx="2920871" cy="584775"/>
          </a:xfrm>
          <a:prstGeom prst="rect">
            <a:avLst/>
          </a:prstGeom>
        </p:spPr>
        <p:txBody>
          <a:bodyPr wrap="square">
            <a:spAutoFit/>
          </a:bodyPr>
          <a:lstStyle/>
          <a:p>
            <a:r>
              <a:rPr lang="en-US" sz="1600" b="1" dirty="0">
                <a:solidFill>
                  <a:schemeClr val="bg2"/>
                </a:solidFill>
                <a:latin typeface="IBM Plex Sans" panose="020B0503050000000000" pitchFamily="34" charset="0"/>
              </a:rPr>
              <a:t>POST – </a:t>
            </a:r>
            <a:r>
              <a:rPr lang="en-US" sz="1600" dirty="0">
                <a:solidFill>
                  <a:schemeClr val="bg2"/>
                </a:solidFill>
                <a:latin typeface="IBM Plex Sans" panose="020B0503050000000000" pitchFamily="34" charset="0"/>
              </a:rPr>
              <a:t>Submits information to the service for processing</a:t>
            </a:r>
            <a:endParaRPr lang="en-IN" sz="1600" dirty="0">
              <a:solidFill>
                <a:schemeClr val="bg2"/>
              </a:solidFill>
              <a:latin typeface="IBM Plex Sans" panose="020B0503050000000000" pitchFamily="34" charset="0"/>
            </a:endParaRPr>
          </a:p>
        </p:txBody>
      </p:sp>
      <p:sp>
        <p:nvSpPr>
          <p:cNvPr id="49" name="Rectangle 48">
            <a:extLst>
              <a:ext uri="{FF2B5EF4-FFF2-40B4-BE49-F238E27FC236}">
                <a16:creationId xmlns:a16="http://schemas.microsoft.com/office/drawing/2014/main" id="{B6D72358-C079-457E-901D-239B2745EDD4}"/>
              </a:ext>
            </a:extLst>
          </p:cNvPr>
          <p:cNvSpPr/>
          <p:nvPr/>
        </p:nvSpPr>
        <p:spPr>
          <a:xfrm>
            <a:off x="3516276" y="3010858"/>
            <a:ext cx="2920871" cy="584775"/>
          </a:xfrm>
          <a:prstGeom prst="rect">
            <a:avLst/>
          </a:prstGeom>
        </p:spPr>
        <p:txBody>
          <a:bodyPr wrap="square">
            <a:spAutoFit/>
          </a:bodyPr>
          <a:lstStyle/>
          <a:p>
            <a:r>
              <a:rPr lang="en-US" sz="1600" b="1" dirty="0">
                <a:solidFill>
                  <a:schemeClr val="bg2"/>
                </a:solidFill>
                <a:latin typeface="IBM Plex Sans" panose="020B0503050000000000" pitchFamily="34" charset="0"/>
              </a:rPr>
              <a:t>PUT – </a:t>
            </a:r>
            <a:r>
              <a:rPr lang="en-US" sz="1600" dirty="0">
                <a:solidFill>
                  <a:schemeClr val="bg2"/>
                </a:solidFill>
                <a:latin typeface="IBM Plex Sans" panose="020B0503050000000000" pitchFamily="34" charset="0"/>
              </a:rPr>
              <a:t>Add a new resource at the request URL</a:t>
            </a:r>
          </a:p>
        </p:txBody>
      </p:sp>
      <p:sp>
        <p:nvSpPr>
          <p:cNvPr id="50" name="Rectangle 49">
            <a:extLst>
              <a:ext uri="{FF2B5EF4-FFF2-40B4-BE49-F238E27FC236}">
                <a16:creationId xmlns:a16="http://schemas.microsoft.com/office/drawing/2014/main" id="{F3269007-8B86-487E-93E2-3236C6467D22}"/>
              </a:ext>
            </a:extLst>
          </p:cNvPr>
          <p:cNvSpPr/>
          <p:nvPr/>
        </p:nvSpPr>
        <p:spPr>
          <a:xfrm>
            <a:off x="8050563" y="3004734"/>
            <a:ext cx="2920871" cy="584775"/>
          </a:xfrm>
          <a:prstGeom prst="rect">
            <a:avLst/>
          </a:prstGeom>
        </p:spPr>
        <p:txBody>
          <a:bodyPr wrap="square">
            <a:spAutoFit/>
          </a:bodyPr>
          <a:lstStyle/>
          <a:p>
            <a:r>
              <a:rPr lang="en-US" sz="1600" b="1" dirty="0">
                <a:solidFill>
                  <a:schemeClr val="bg2"/>
                </a:solidFill>
                <a:latin typeface="IBM Plex Sans" panose="020B0503050000000000" pitchFamily="34" charset="0"/>
              </a:rPr>
              <a:t>DELETE – </a:t>
            </a:r>
            <a:r>
              <a:rPr lang="en-US" sz="1600" dirty="0">
                <a:solidFill>
                  <a:schemeClr val="bg2"/>
                </a:solidFill>
                <a:latin typeface="IBM Plex Sans" panose="020B0503050000000000" pitchFamily="34" charset="0"/>
              </a:rPr>
              <a:t>Removes the resource at the request URL</a:t>
            </a:r>
          </a:p>
        </p:txBody>
      </p:sp>
      <p:sp>
        <p:nvSpPr>
          <p:cNvPr id="51" name="Rectangle 50">
            <a:extLst>
              <a:ext uri="{FF2B5EF4-FFF2-40B4-BE49-F238E27FC236}">
                <a16:creationId xmlns:a16="http://schemas.microsoft.com/office/drawing/2014/main" id="{59395EC2-8A70-4197-A1FC-8D76EC0EBDD8}"/>
              </a:ext>
            </a:extLst>
          </p:cNvPr>
          <p:cNvSpPr/>
          <p:nvPr/>
        </p:nvSpPr>
        <p:spPr>
          <a:xfrm>
            <a:off x="3516276" y="5140682"/>
            <a:ext cx="2920871" cy="584775"/>
          </a:xfrm>
          <a:prstGeom prst="rect">
            <a:avLst/>
          </a:prstGeom>
        </p:spPr>
        <p:txBody>
          <a:bodyPr wrap="square">
            <a:spAutoFit/>
          </a:bodyPr>
          <a:lstStyle/>
          <a:p>
            <a:r>
              <a:rPr lang="en-US" sz="1600" b="1" dirty="0">
                <a:solidFill>
                  <a:schemeClr val="bg2"/>
                </a:solidFill>
                <a:latin typeface="IBM Plex Sans" panose="020B0503050000000000" pitchFamily="34" charset="0"/>
              </a:rPr>
              <a:t>OPTIONS – </a:t>
            </a:r>
            <a:r>
              <a:rPr lang="en-US" sz="1600" dirty="0">
                <a:solidFill>
                  <a:schemeClr val="bg2"/>
                </a:solidFill>
                <a:latin typeface="IBM Plex Sans" panose="020B0503050000000000" pitchFamily="34" charset="0"/>
              </a:rPr>
              <a:t>Indicates which methods are supported</a:t>
            </a:r>
          </a:p>
        </p:txBody>
      </p:sp>
      <p:sp>
        <p:nvSpPr>
          <p:cNvPr id="52" name="Rectangle 51">
            <a:extLst>
              <a:ext uri="{FF2B5EF4-FFF2-40B4-BE49-F238E27FC236}">
                <a16:creationId xmlns:a16="http://schemas.microsoft.com/office/drawing/2014/main" id="{DE55947F-DE74-4084-99B4-8D79B1C5F14B}"/>
              </a:ext>
            </a:extLst>
          </p:cNvPr>
          <p:cNvSpPr/>
          <p:nvPr/>
        </p:nvSpPr>
        <p:spPr>
          <a:xfrm>
            <a:off x="8050563" y="5140682"/>
            <a:ext cx="3448248" cy="584775"/>
          </a:xfrm>
          <a:prstGeom prst="rect">
            <a:avLst/>
          </a:prstGeom>
        </p:spPr>
        <p:txBody>
          <a:bodyPr wrap="square">
            <a:spAutoFit/>
          </a:bodyPr>
          <a:lstStyle/>
          <a:p>
            <a:r>
              <a:rPr lang="en-US" sz="1600" b="1" dirty="0">
                <a:solidFill>
                  <a:schemeClr val="bg2"/>
                </a:solidFill>
                <a:latin typeface="IBM Plex Sans" panose="020B0503050000000000" pitchFamily="34" charset="0"/>
              </a:rPr>
              <a:t>HEAD – </a:t>
            </a:r>
            <a:r>
              <a:rPr lang="en-US" sz="1600" dirty="0">
                <a:solidFill>
                  <a:schemeClr val="bg2"/>
                </a:solidFill>
                <a:latin typeface="IBM Plex Sans" panose="020B0503050000000000" pitchFamily="34" charset="0"/>
              </a:rPr>
              <a:t>Returns meta information about the request URL</a:t>
            </a:r>
          </a:p>
        </p:txBody>
      </p:sp>
    </p:spTree>
    <p:extLst>
      <p:ext uri="{BB962C8B-B14F-4D97-AF65-F5344CB8AC3E}">
        <p14:creationId xmlns:p14="http://schemas.microsoft.com/office/powerpoint/2010/main" val="2885427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A typical HTTP REST URL</a:t>
            </a:r>
            <a:endParaRPr lang="en-IN" dirty="0"/>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Introduction to REST</a:t>
            </a:r>
          </a:p>
        </p:txBody>
      </p:sp>
      <p:sp>
        <p:nvSpPr>
          <p:cNvPr id="8" name="Rectangle 7">
            <a:extLst>
              <a:ext uri="{FF2B5EF4-FFF2-40B4-BE49-F238E27FC236}">
                <a16:creationId xmlns:a16="http://schemas.microsoft.com/office/drawing/2014/main" id="{530C1578-0768-4908-9448-328E704DB83A}"/>
              </a:ext>
            </a:extLst>
          </p:cNvPr>
          <p:cNvSpPr/>
          <p:nvPr/>
        </p:nvSpPr>
        <p:spPr>
          <a:xfrm>
            <a:off x="3343272" y="3285172"/>
            <a:ext cx="8467728" cy="1477328"/>
          </a:xfrm>
          <a:prstGeom prst="rect">
            <a:avLst/>
          </a:prstGeom>
        </p:spPr>
        <p:txBody>
          <a:bodyPr wrap="square">
            <a:spAutoFit/>
          </a:bodyPr>
          <a:lstStyle/>
          <a:p>
            <a:pPr marL="342900" lvl="0" indent="-342900" defTabSz="914363">
              <a:buFont typeface="Arial" panose="020B0604020202020204" pitchFamily="34" charset="0"/>
              <a:buChar char="•"/>
              <a:defRPr/>
            </a:pPr>
            <a:r>
              <a:rPr lang="en-US" dirty="0">
                <a:solidFill>
                  <a:srgbClr val="000000"/>
                </a:solidFill>
                <a:latin typeface="IBM Plex Sans" panose="020B0503050203000203" pitchFamily="34" charset="0"/>
              </a:rPr>
              <a:t>The protocol identifies the transport scheme that will be used to process and respond to the request.</a:t>
            </a:r>
          </a:p>
          <a:p>
            <a:pPr marL="342900" lvl="0" indent="-342900" defTabSz="914363">
              <a:buFont typeface="Arial" panose="020B0604020202020204" pitchFamily="34" charset="0"/>
              <a:buChar char="•"/>
              <a:defRPr/>
            </a:pPr>
            <a:r>
              <a:rPr lang="en-US" dirty="0">
                <a:solidFill>
                  <a:srgbClr val="000000"/>
                </a:solidFill>
                <a:latin typeface="IBM Plex Sans" panose="020B0503050203000203" pitchFamily="34" charset="0"/>
              </a:rPr>
              <a:t>The host name identifies the server address of the resource.</a:t>
            </a:r>
          </a:p>
          <a:p>
            <a:pPr marL="342900" lvl="0" indent="-342900" defTabSz="914363">
              <a:buFont typeface="Arial" panose="020B0604020202020204" pitchFamily="34" charset="0"/>
              <a:buChar char="•"/>
              <a:defRPr/>
            </a:pPr>
            <a:r>
              <a:rPr lang="en-US" dirty="0">
                <a:solidFill>
                  <a:srgbClr val="000000"/>
                </a:solidFill>
                <a:latin typeface="IBM Plex Sans" panose="020B0503050203000203" pitchFamily="34" charset="0"/>
              </a:rPr>
              <a:t>The path and query string  can be used to identify and customize the accessed resource.</a:t>
            </a:r>
          </a:p>
        </p:txBody>
      </p:sp>
      <p:grpSp>
        <p:nvGrpSpPr>
          <p:cNvPr id="12" name="Group 11">
            <a:extLst>
              <a:ext uri="{FF2B5EF4-FFF2-40B4-BE49-F238E27FC236}">
                <a16:creationId xmlns:a16="http://schemas.microsoft.com/office/drawing/2014/main" id="{8A2F0636-3C96-4345-B245-E71FAB1C9980}"/>
              </a:ext>
            </a:extLst>
          </p:cNvPr>
          <p:cNvGrpSpPr/>
          <p:nvPr/>
        </p:nvGrpSpPr>
        <p:grpSpPr>
          <a:xfrm>
            <a:off x="3303187" y="729071"/>
            <a:ext cx="8507813" cy="2154308"/>
            <a:chOff x="2878931" y="2421731"/>
            <a:chExt cx="8001000" cy="2025977"/>
          </a:xfrm>
        </p:grpSpPr>
        <p:sp>
          <p:nvSpPr>
            <p:cNvPr id="13" name="TextBox 4">
              <a:extLst>
                <a:ext uri="{FF2B5EF4-FFF2-40B4-BE49-F238E27FC236}">
                  <a16:creationId xmlns:a16="http://schemas.microsoft.com/office/drawing/2014/main" id="{59F21DC7-980B-4AB9-B09B-3F9ACE4C9C4A}"/>
                </a:ext>
              </a:extLst>
            </p:cNvPr>
            <p:cNvSpPr txBox="1"/>
            <p:nvPr/>
          </p:nvSpPr>
          <p:spPr>
            <a:xfrm>
              <a:off x="2878931" y="2421731"/>
              <a:ext cx="8001000" cy="2025977"/>
            </a:xfrm>
            <a:prstGeom prst="rect">
              <a:avLst/>
            </a:prstGeom>
            <a:solidFill>
              <a:srgbClr val="042482"/>
            </a:solidFill>
            <a:ln w="25400">
              <a:no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72317">
                <a:defRPr/>
              </a:pPr>
              <a:endParaRPr lang="en-US" sz="1914" dirty="0">
                <a:solidFill>
                  <a:prstClr val="white"/>
                </a:solidFill>
                <a:latin typeface="Courier New" pitchFamily="49" charset="0"/>
                <a:cs typeface="Courier New" pitchFamily="49" charset="0"/>
              </a:endParaRPr>
            </a:p>
            <a:p>
              <a:pPr defTabSz="972317">
                <a:defRPr/>
              </a:pPr>
              <a:endParaRPr lang="en-US" sz="1914" dirty="0">
                <a:solidFill>
                  <a:prstClr val="white"/>
                </a:solidFill>
                <a:latin typeface="Courier New" pitchFamily="49" charset="0"/>
                <a:cs typeface="Courier New" pitchFamily="49" charset="0"/>
              </a:endParaRPr>
            </a:p>
            <a:p>
              <a:pPr defTabSz="972317">
                <a:defRPr/>
              </a:pPr>
              <a:r>
                <a:rPr lang="en-US" sz="1914" dirty="0">
                  <a:solidFill>
                    <a:prstClr val="white"/>
                  </a:solidFill>
                  <a:latin typeface="Courier New" pitchFamily="49" charset="0"/>
                  <a:cs typeface="Courier New" pitchFamily="49" charset="0"/>
                </a:rPr>
                <a:t> http://my.store.com/fruits/list?category=fruit&amp;limit=20</a:t>
              </a:r>
            </a:p>
            <a:p>
              <a:pPr defTabSz="972317">
                <a:defRPr/>
              </a:pPr>
              <a:endParaRPr lang="en-US" sz="1914" dirty="0">
                <a:solidFill>
                  <a:prstClr val="white"/>
                </a:solidFill>
                <a:latin typeface="Courier New" pitchFamily="49" charset="0"/>
                <a:cs typeface="Courier New" pitchFamily="49" charset="0"/>
              </a:endParaRPr>
            </a:p>
            <a:p>
              <a:pPr defTabSz="972317">
                <a:defRPr/>
              </a:pPr>
              <a:endParaRPr lang="en-US" sz="1914" dirty="0">
                <a:solidFill>
                  <a:prstClr val="white"/>
                </a:solidFill>
                <a:latin typeface="Courier New" pitchFamily="49" charset="0"/>
                <a:cs typeface="Courier New" pitchFamily="49" charset="0"/>
              </a:endParaRPr>
            </a:p>
            <a:p>
              <a:pPr defTabSz="972317">
                <a:defRPr/>
              </a:pPr>
              <a:endParaRPr lang="en-US" sz="1914" dirty="0">
                <a:solidFill>
                  <a:prstClr val="white"/>
                </a:solidFill>
                <a:latin typeface="Courier New" pitchFamily="49" charset="0"/>
                <a:cs typeface="Courier New" pitchFamily="49" charset="0"/>
              </a:endParaRPr>
            </a:p>
            <a:p>
              <a:pPr defTabSz="972317">
                <a:defRPr/>
              </a:pPr>
              <a:endParaRPr lang="en-US" sz="1914" dirty="0">
                <a:solidFill>
                  <a:prstClr val="white"/>
                </a:solidFill>
                <a:latin typeface="Courier New" pitchFamily="49" charset="0"/>
                <a:cs typeface="Courier New" pitchFamily="49" charset="0"/>
              </a:endParaRPr>
            </a:p>
          </p:txBody>
        </p:sp>
        <p:sp>
          <p:nvSpPr>
            <p:cNvPr id="14" name="Left Brace 13">
              <a:extLst>
                <a:ext uri="{FF2B5EF4-FFF2-40B4-BE49-F238E27FC236}">
                  <a16:creationId xmlns:a16="http://schemas.microsoft.com/office/drawing/2014/main" id="{3AF581FD-9CDA-45B4-BC4A-DF828426E70D}"/>
                </a:ext>
              </a:extLst>
            </p:cNvPr>
            <p:cNvSpPr/>
            <p:nvPr/>
          </p:nvSpPr>
          <p:spPr>
            <a:xfrm rot="16200000">
              <a:off x="3295561" y="3148661"/>
              <a:ext cx="228604" cy="577472"/>
            </a:xfrm>
            <a:prstGeom prst="leftBrace">
              <a:avLst/>
            </a:prstGeom>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defTabSz="972317">
                <a:defRPr/>
              </a:pPr>
              <a:endParaRPr lang="en-US" sz="1914">
                <a:solidFill>
                  <a:prstClr val="white"/>
                </a:solidFill>
                <a:latin typeface="Calibri"/>
              </a:endParaRPr>
            </a:p>
          </p:txBody>
        </p:sp>
        <p:sp>
          <p:nvSpPr>
            <p:cNvPr id="15" name="Left Brace 14">
              <a:extLst>
                <a:ext uri="{FF2B5EF4-FFF2-40B4-BE49-F238E27FC236}">
                  <a16:creationId xmlns:a16="http://schemas.microsoft.com/office/drawing/2014/main" id="{B9D4D412-6486-4607-9EE4-CD61A76CA301}"/>
                </a:ext>
              </a:extLst>
            </p:cNvPr>
            <p:cNvSpPr/>
            <p:nvPr/>
          </p:nvSpPr>
          <p:spPr>
            <a:xfrm rot="16200000">
              <a:off x="4803502" y="2599194"/>
              <a:ext cx="228607" cy="1676402"/>
            </a:xfrm>
            <a:prstGeom prst="leftBrace">
              <a:avLst/>
            </a:prstGeom>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defTabSz="972317">
                <a:defRPr/>
              </a:pPr>
              <a:endParaRPr lang="en-US" sz="1914">
                <a:solidFill>
                  <a:prstClr val="white"/>
                </a:solidFill>
                <a:latin typeface="Calibri"/>
              </a:endParaRPr>
            </a:p>
          </p:txBody>
        </p:sp>
        <p:sp>
          <p:nvSpPr>
            <p:cNvPr id="16" name="Left Brace 15">
              <a:extLst>
                <a:ext uri="{FF2B5EF4-FFF2-40B4-BE49-F238E27FC236}">
                  <a16:creationId xmlns:a16="http://schemas.microsoft.com/office/drawing/2014/main" id="{19E83330-13D9-4FD1-A946-0EBED383E95C}"/>
                </a:ext>
              </a:extLst>
            </p:cNvPr>
            <p:cNvSpPr/>
            <p:nvPr/>
          </p:nvSpPr>
          <p:spPr>
            <a:xfrm rot="16200000">
              <a:off x="6479902" y="2675394"/>
              <a:ext cx="228605" cy="1524000"/>
            </a:xfrm>
            <a:prstGeom prst="leftBrace">
              <a:avLst/>
            </a:prstGeom>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defTabSz="972317">
                <a:defRPr/>
              </a:pPr>
              <a:endParaRPr lang="en-US" sz="1914">
                <a:solidFill>
                  <a:prstClr val="white"/>
                </a:solidFill>
                <a:latin typeface="Calibri"/>
              </a:endParaRPr>
            </a:p>
          </p:txBody>
        </p:sp>
        <p:sp>
          <p:nvSpPr>
            <p:cNvPr id="17" name="Left Brace 16">
              <a:extLst>
                <a:ext uri="{FF2B5EF4-FFF2-40B4-BE49-F238E27FC236}">
                  <a16:creationId xmlns:a16="http://schemas.microsoft.com/office/drawing/2014/main" id="{27B64C13-E627-4E72-8664-D93C9E961FDD}"/>
                </a:ext>
              </a:extLst>
            </p:cNvPr>
            <p:cNvSpPr/>
            <p:nvPr/>
          </p:nvSpPr>
          <p:spPr>
            <a:xfrm rot="16200000">
              <a:off x="8953165" y="1878537"/>
              <a:ext cx="235072" cy="3124201"/>
            </a:xfrm>
            <a:prstGeom prst="leftBrace">
              <a:avLst/>
            </a:prstGeom>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defTabSz="972317">
                <a:defRPr/>
              </a:pPr>
              <a:endParaRPr lang="en-US" sz="1914">
                <a:solidFill>
                  <a:prstClr val="white"/>
                </a:solidFill>
                <a:latin typeface="Calibri"/>
              </a:endParaRPr>
            </a:p>
          </p:txBody>
        </p:sp>
        <p:sp>
          <p:nvSpPr>
            <p:cNvPr id="18" name="TextBox 5">
              <a:extLst>
                <a:ext uri="{FF2B5EF4-FFF2-40B4-BE49-F238E27FC236}">
                  <a16:creationId xmlns:a16="http://schemas.microsoft.com/office/drawing/2014/main" id="{2D8DD937-B145-48BC-BE93-39FB78116B25}"/>
                </a:ext>
              </a:extLst>
            </p:cNvPr>
            <p:cNvSpPr txBox="1"/>
            <p:nvPr/>
          </p:nvSpPr>
          <p:spPr>
            <a:xfrm>
              <a:off x="2936604" y="3621396"/>
              <a:ext cx="1034673" cy="363853"/>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72317">
                <a:defRPr/>
              </a:pPr>
              <a:r>
                <a:rPr lang="en-US" sz="1914">
                  <a:solidFill>
                    <a:prstClr val="white"/>
                  </a:solidFill>
                </a:rPr>
                <a:t>protocol</a:t>
              </a:r>
            </a:p>
          </p:txBody>
        </p:sp>
        <p:sp>
          <p:nvSpPr>
            <p:cNvPr id="19" name="TextBox 11">
              <a:extLst>
                <a:ext uri="{FF2B5EF4-FFF2-40B4-BE49-F238E27FC236}">
                  <a16:creationId xmlns:a16="http://schemas.microsoft.com/office/drawing/2014/main" id="{831617E9-B506-4DEB-9DCE-63C88D95FDDA}"/>
                </a:ext>
              </a:extLst>
            </p:cNvPr>
            <p:cNvSpPr txBox="1"/>
            <p:nvPr/>
          </p:nvSpPr>
          <p:spPr>
            <a:xfrm>
              <a:off x="4155799" y="3621396"/>
              <a:ext cx="1295400" cy="363853"/>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72317">
                <a:defRPr/>
              </a:pPr>
              <a:r>
                <a:rPr lang="en-US" sz="1914">
                  <a:solidFill>
                    <a:prstClr val="white"/>
                  </a:solidFill>
                </a:rPr>
                <a:t>host name</a:t>
              </a:r>
            </a:p>
          </p:txBody>
        </p:sp>
        <p:sp>
          <p:nvSpPr>
            <p:cNvPr id="20" name="TextBox 13">
              <a:extLst>
                <a:ext uri="{FF2B5EF4-FFF2-40B4-BE49-F238E27FC236}">
                  <a16:creationId xmlns:a16="http://schemas.microsoft.com/office/drawing/2014/main" id="{2E1E58CC-21C8-4770-A598-78C0D1545028}"/>
                </a:ext>
              </a:extLst>
            </p:cNvPr>
            <p:cNvSpPr txBox="1"/>
            <p:nvPr/>
          </p:nvSpPr>
          <p:spPr>
            <a:xfrm>
              <a:off x="5602427" y="3621396"/>
              <a:ext cx="2076156" cy="363853"/>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72317">
                <a:defRPr/>
              </a:pPr>
              <a:r>
                <a:rPr lang="en-US" sz="1914">
                  <a:solidFill>
                    <a:prstClr val="white"/>
                  </a:solidFill>
                </a:rPr>
                <a:t>path to a resource</a:t>
              </a:r>
            </a:p>
          </p:txBody>
        </p:sp>
        <p:sp>
          <p:nvSpPr>
            <p:cNvPr id="21" name="TextBox 14">
              <a:extLst>
                <a:ext uri="{FF2B5EF4-FFF2-40B4-BE49-F238E27FC236}">
                  <a16:creationId xmlns:a16="http://schemas.microsoft.com/office/drawing/2014/main" id="{394D1233-4BF2-4EA9-AD8D-73C3A8279A95}"/>
                </a:ext>
              </a:extLst>
            </p:cNvPr>
            <p:cNvSpPr txBox="1"/>
            <p:nvPr/>
          </p:nvSpPr>
          <p:spPr>
            <a:xfrm>
              <a:off x="8346803" y="3619051"/>
              <a:ext cx="1447799" cy="363853"/>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defTabSz="972317">
                <a:defRPr/>
              </a:pPr>
              <a:r>
                <a:rPr lang="en-US" sz="1914" dirty="0">
                  <a:solidFill>
                    <a:prstClr val="white"/>
                  </a:solidFill>
                </a:rPr>
                <a:t>query string</a:t>
              </a:r>
            </a:p>
          </p:txBody>
        </p:sp>
      </p:grpSp>
    </p:spTree>
    <p:extLst>
      <p:ext uri="{BB962C8B-B14F-4D97-AF65-F5344CB8AC3E}">
        <p14:creationId xmlns:p14="http://schemas.microsoft.com/office/powerpoint/2010/main" val="457091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4346F4D-4EC5-4EF1-A79D-336CAA706869}"/>
              </a:ext>
            </a:extLst>
          </p:cNvPr>
          <p:cNvSpPr>
            <a:spLocks noGrp="1"/>
          </p:cNvSpPr>
          <p:nvPr>
            <p:ph type="title"/>
          </p:nvPr>
        </p:nvSpPr>
        <p:spPr>
          <a:xfrm>
            <a:off x="381000" y="1305197"/>
            <a:ext cx="2476500" cy="4651466"/>
          </a:xfrm>
        </p:spPr>
        <p:txBody>
          <a:bodyPr anchor="ctr"/>
          <a:lstStyle/>
          <a:p>
            <a:r>
              <a:rPr lang="en-US" sz="2400" dirty="0"/>
              <a:t>In order to handle a REST request using a programming language like Java and framework like Spring REST, the framework must provide a mechanism to define controllers.</a:t>
            </a:r>
            <a:endParaRPr lang="en-IN" sz="2400" dirty="0"/>
          </a:p>
        </p:txBody>
      </p:sp>
      <p:sp>
        <p:nvSpPr>
          <p:cNvPr id="18" name="Text Placeholder 17">
            <a:extLst>
              <a:ext uri="{FF2B5EF4-FFF2-40B4-BE49-F238E27FC236}">
                <a16:creationId xmlns:a16="http://schemas.microsoft.com/office/drawing/2014/main" id="{7E061503-0CA7-42C4-885E-149BC486EDD7}"/>
              </a:ext>
            </a:extLst>
          </p:cNvPr>
          <p:cNvSpPr>
            <a:spLocks noGrp="1"/>
          </p:cNvSpPr>
          <p:nvPr>
            <p:ph type="body" sz="quarter" idx="11"/>
          </p:nvPr>
        </p:nvSpPr>
        <p:spPr/>
        <p:txBody>
          <a:bodyPr/>
          <a:lstStyle/>
          <a:p>
            <a:r>
              <a:rPr lang="en-US" dirty="0"/>
              <a:t>Spring Cloud: Introduction to REST</a:t>
            </a:r>
          </a:p>
        </p:txBody>
      </p:sp>
      <p:grpSp>
        <p:nvGrpSpPr>
          <p:cNvPr id="5" name="Group 4">
            <a:extLst>
              <a:ext uri="{FF2B5EF4-FFF2-40B4-BE49-F238E27FC236}">
                <a16:creationId xmlns:a16="http://schemas.microsoft.com/office/drawing/2014/main" id="{DB62259F-6A53-41E4-AB55-ED8F65FD0E7A}"/>
              </a:ext>
            </a:extLst>
          </p:cNvPr>
          <p:cNvGrpSpPr/>
          <p:nvPr/>
        </p:nvGrpSpPr>
        <p:grpSpPr>
          <a:xfrm>
            <a:off x="3584445" y="974552"/>
            <a:ext cx="7828095" cy="4982111"/>
            <a:chOff x="3648075" y="875425"/>
            <a:chExt cx="7828095" cy="4982111"/>
          </a:xfrm>
        </p:grpSpPr>
        <p:sp>
          <p:nvSpPr>
            <p:cNvPr id="6" name="Freeform: Shape 5">
              <a:extLst>
                <a:ext uri="{FF2B5EF4-FFF2-40B4-BE49-F238E27FC236}">
                  <a16:creationId xmlns:a16="http://schemas.microsoft.com/office/drawing/2014/main" id="{869C4B36-96E7-4491-9092-626BA2237EB7}"/>
                </a:ext>
              </a:extLst>
            </p:cNvPr>
            <p:cNvSpPr/>
            <p:nvPr/>
          </p:nvSpPr>
          <p:spPr>
            <a:xfrm>
              <a:off x="3648075" y="875425"/>
              <a:ext cx="2391463" cy="4982110"/>
            </a:xfrm>
            <a:custGeom>
              <a:avLst/>
              <a:gdLst>
                <a:gd name="connsiteX0" fmla="*/ 0 w 2030792"/>
                <a:gd name="connsiteY0" fmla="*/ 0 h 4982110"/>
                <a:gd name="connsiteX1" fmla="*/ 2030792 w 2030792"/>
                <a:gd name="connsiteY1" fmla="*/ 0 h 4982110"/>
                <a:gd name="connsiteX2" fmla="*/ 2030792 w 2030792"/>
                <a:gd name="connsiteY2" fmla="*/ 4982110 h 4982110"/>
                <a:gd name="connsiteX3" fmla="*/ 0 w 2030792"/>
                <a:gd name="connsiteY3" fmla="*/ 4982110 h 4982110"/>
                <a:gd name="connsiteX4" fmla="*/ 0 w 2030792"/>
                <a:gd name="connsiteY4" fmla="*/ 0 h 4982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92" h="4982110">
                  <a:moveTo>
                    <a:pt x="0" y="0"/>
                  </a:moveTo>
                  <a:lnTo>
                    <a:pt x="2030792" y="0"/>
                  </a:lnTo>
                  <a:lnTo>
                    <a:pt x="2030792" y="4982110"/>
                  </a:lnTo>
                  <a:lnTo>
                    <a:pt x="0" y="4982110"/>
                  </a:lnTo>
                  <a:lnTo>
                    <a:pt x="0" y="0"/>
                  </a:lnTo>
                  <a:close/>
                </a:path>
              </a:pathLst>
            </a:custGeom>
            <a:solidFill>
              <a:srgbClr val="042482">
                <a:alpha val="89804"/>
              </a:srgbClr>
            </a:solid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solidFill>
                    <a:schemeClr val="bg2"/>
                  </a:solidFill>
                  <a:latin typeface="IBM Plex Sans" panose="020B0503050203000203" pitchFamily="34" charset="0"/>
                  <a:ea typeface="+mn-ea"/>
                  <a:cs typeface="+mn-cs"/>
                </a:rPr>
                <a:t>A REST service framework provides </a:t>
              </a:r>
              <a:br>
                <a:rPr lang="en-US" sz="1800" kern="1200" dirty="0">
                  <a:solidFill>
                    <a:schemeClr val="bg2"/>
                  </a:solidFill>
                  <a:latin typeface="IBM Plex Sans" panose="020B0503050203000203" pitchFamily="34" charset="0"/>
                  <a:ea typeface="+mn-ea"/>
                  <a:cs typeface="+mn-cs"/>
                </a:rPr>
              </a:br>
              <a:r>
                <a:rPr lang="en-US" sz="1800" kern="1200" dirty="0">
                  <a:solidFill>
                    <a:schemeClr val="bg2"/>
                  </a:solidFill>
                  <a:latin typeface="IBM Plex Sans" panose="020B0503050203000203" pitchFamily="34" charset="0"/>
                  <a:ea typeface="+mn-ea"/>
                  <a:cs typeface="+mn-cs"/>
                </a:rPr>
                <a:t>a </a:t>
              </a:r>
              <a:r>
                <a:rPr lang="en-US" sz="1800" b="1" kern="1200" dirty="0">
                  <a:solidFill>
                    <a:schemeClr val="bg2"/>
                  </a:solidFill>
                  <a:latin typeface="IBM Plex Sans" panose="020B0503050203000203" pitchFamily="34" charset="0"/>
                  <a:ea typeface="+mn-ea"/>
                  <a:cs typeface="+mn-cs"/>
                </a:rPr>
                <a:t>controller</a:t>
              </a:r>
              <a:r>
                <a:rPr lang="en-US" sz="1800" kern="1200" dirty="0">
                  <a:solidFill>
                    <a:schemeClr val="bg2"/>
                  </a:solidFill>
                  <a:latin typeface="IBM Plex Sans" panose="020B0503050203000203" pitchFamily="34" charset="0"/>
                  <a:ea typeface="+mn-ea"/>
                  <a:cs typeface="+mn-cs"/>
                </a:rPr>
                <a:t> for routing HTTP requests to a request handler based on four URL components.</a:t>
              </a:r>
            </a:p>
          </p:txBody>
        </p:sp>
        <p:sp>
          <p:nvSpPr>
            <p:cNvPr id="7" name="Freeform: Shape 6">
              <a:extLst>
                <a:ext uri="{FF2B5EF4-FFF2-40B4-BE49-F238E27FC236}">
                  <a16:creationId xmlns:a16="http://schemas.microsoft.com/office/drawing/2014/main" id="{3A41332A-2126-4FE4-8D0A-BAA9AFAB0CB5}"/>
                </a:ext>
              </a:extLst>
            </p:cNvPr>
            <p:cNvSpPr/>
            <p:nvPr/>
          </p:nvSpPr>
          <p:spPr>
            <a:xfrm>
              <a:off x="6152463" y="996511"/>
              <a:ext cx="4923945" cy="1171331"/>
            </a:xfrm>
            <a:custGeom>
              <a:avLst/>
              <a:gdLst>
                <a:gd name="connsiteX0" fmla="*/ 0 w 4221519"/>
                <a:gd name="connsiteY0" fmla="*/ 0 h 1171331"/>
                <a:gd name="connsiteX1" fmla="*/ 4221519 w 4221519"/>
                <a:gd name="connsiteY1" fmla="*/ 0 h 1171331"/>
                <a:gd name="connsiteX2" fmla="*/ 4221519 w 4221519"/>
                <a:gd name="connsiteY2" fmla="*/ 1171331 h 1171331"/>
                <a:gd name="connsiteX3" fmla="*/ 0 w 4221519"/>
                <a:gd name="connsiteY3" fmla="*/ 1171331 h 1171331"/>
                <a:gd name="connsiteX4" fmla="*/ 0 w 4221519"/>
                <a:gd name="connsiteY4" fmla="*/ 0 h 117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1519" h="1171331">
                  <a:moveTo>
                    <a:pt x="0" y="0"/>
                  </a:moveTo>
                  <a:lnTo>
                    <a:pt x="4221519" y="0"/>
                  </a:lnTo>
                  <a:lnTo>
                    <a:pt x="4221519" y="1171331"/>
                  </a:lnTo>
                  <a:lnTo>
                    <a:pt x="0" y="117133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The HTTP method used (For example, GET, POST)</a:t>
              </a:r>
            </a:p>
          </p:txBody>
        </p:sp>
        <p:sp>
          <p:nvSpPr>
            <p:cNvPr id="8" name="Straight Connector 7">
              <a:extLst>
                <a:ext uri="{FF2B5EF4-FFF2-40B4-BE49-F238E27FC236}">
                  <a16:creationId xmlns:a16="http://schemas.microsoft.com/office/drawing/2014/main" id="{EA451456-7ACB-4AC5-BB33-E5969021E92B}"/>
                </a:ext>
              </a:extLst>
            </p:cNvPr>
            <p:cNvSpPr/>
            <p:nvPr/>
          </p:nvSpPr>
          <p:spPr>
            <a:xfrm>
              <a:off x="6039537" y="2167842"/>
              <a:ext cx="5436000" cy="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9" name="Freeform: Shape 8">
              <a:extLst>
                <a:ext uri="{FF2B5EF4-FFF2-40B4-BE49-F238E27FC236}">
                  <a16:creationId xmlns:a16="http://schemas.microsoft.com/office/drawing/2014/main" id="{CB951AA0-4DFB-4189-8DAA-73E983FB42B6}"/>
                </a:ext>
              </a:extLst>
            </p:cNvPr>
            <p:cNvSpPr/>
            <p:nvPr/>
          </p:nvSpPr>
          <p:spPr>
            <a:xfrm>
              <a:off x="6152463" y="2226409"/>
              <a:ext cx="4610787" cy="1171331"/>
            </a:xfrm>
            <a:custGeom>
              <a:avLst/>
              <a:gdLst>
                <a:gd name="connsiteX0" fmla="*/ 0 w 4221519"/>
                <a:gd name="connsiteY0" fmla="*/ 0 h 1171331"/>
                <a:gd name="connsiteX1" fmla="*/ 4221519 w 4221519"/>
                <a:gd name="connsiteY1" fmla="*/ 0 h 1171331"/>
                <a:gd name="connsiteX2" fmla="*/ 4221519 w 4221519"/>
                <a:gd name="connsiteY2" fmla="*/ 1171331 h 1171331"/>
                <a:gd name="connsiteX3" fmla="*/ 0 w 4221519"/>
                <a:gd name="connsiteY3" fmla="*/ 1171331 h 1171331"/>
                <a:gd name="connsiteX4" fmla="*/ 0 w 4221519"/>
                <a:gd name="connsiteY4" fmla="*/ 0 h 117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1519" h="1171331">
                  <a:moveTo>
                    <a:pt x="0" y="0"/>
                  </a:moveTo>
                  <a:lnTo>
                    <a:pt x="4221519" y="0"/>
                  </a:lnTo>
                  <a:lnTo>
                    <a:pt x="4221519" y="1171331"/>
                  </a:lnTo>
                  <a:lnTo>
                    <a:pt x="0" y="117133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Supplied path information </a:t>
              </a:r>
            </a:p>
            <a:p>
              <a:pPr marL="0" lvl="0" indent="0" algn="l" defTabSz="7112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(For example, /service/</a:t>
              </a:r>
              <a:r>
                <a:rPr lang="en-US" sz="1600" kern="1200" dirty="0" err="1">
                  <a:solidFill>
                    <a:srgbClr val="000000">
                      <a:hueOff val="0"/>
                      <a:satOff val="0"/>
                      <a:lumOff val="0"/>
                      <a:alphaOff val="0"/>
                    </a:srgbClr>
                  </a:solidFill>
                  <a:latin typeface="IBM Plex Sans" panose="020B0503050203000203" pitchFamily="34" charset="0"/>
                  <a:ea typeface="+mn-ea"/>
                  <a:cs typeface="+mn-cs"/>
                </a:rPr>
                <a:t>listItems</a:t>
              </a:r>
              <a:r>
                <a:rPr lang="en-US" sz="1600" kern="1200" dirty="0">
                  <a:solidFill>
                    <a:srgbClr val="000000">
                      <a:hueOff val="0"/>
                      <a:satOff val="0"/>
                      <a:lumOff val="0"/>
                      <a:alphaOff val="0"/>
                    </a:srgbClr>
                  </a:solidFill>
                  <a:latin typeface="IBM Plex Sans" panose="020B0503050203000203" pitchFamily="34" charset="0"/>
                  <a:ea typeface="+mn-ea"/>
                  <a:cs typeface="+mn-cs"/>
                </a:rPr>
                <a:t>)</a:t>
              </a:r>
            </a:p>
          </p:txBody>
        </p:sp>
        <p:sp>
          <p:nvSpPr>
            <p:cNvPr id="10" name="Straight Connector 9">
              <a:extLst>
                <a:ext uri="{FF2B5EF4-FFF2-40B4-BE49-F238E27FC236}">
                  <a16:creationId xmlns:a16="http://schemas.microsoft.com/office/drawing/2014/main" id="{CA97011E-D56A-4A34-9F49-0E9C31A2FA3E}"/>
                </a:ext>
              </a:extLst>
            </p:cNvPr>
            <p:cNvSpPr/>
            <p:nvPr/>
          </p:nvSpPr>
          <p:spPr>
            <a:xfrm>
              <a:off x="6039537" y="3397740"/>
              <a:ext cx="5436000" cy="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11" name="Freeform: Shape 10">
              <a:extLst>
                <a:ext uri="{FF2B5EF4-FFF2-40B4-BE49-F238E27FC236}">
                  <a16:creationId xmlns:a16="http://schemas.microsoft.com/office/drawing/2014/main" id="{75959EB4-50B4-4C9A-A7E1-9BE47EB0C737}"/>
                </a:ext>
              </a:extLst>
            </p:cNvPr>
            <p:cNvSpPr/>
            <p:nvPr/>
          </p:nvSpPr>
          <p:spPr>
            <a:xfrm>
              <a:off x="6152463" y="3456306"/>
              <a:ext cx="4221519" cy="1171331"/>
            </a:xfrm>
            <a:custGeom>
              <a:avLst/>
              <a:gdLst>
                <a:gd name="connsiteX0" fmla="*/ 0 w 4221519"/>
                <a:gd name="connsiteY0" fmla="*/ 0 h 1171331"/>
                <a:gd name="connsiteX1" fmla="*/ 4221519 w 4221519"/>
                <a:gd name="connsiteY1" fmla="*/ 0 h 1171331"/>
                <a:gd name="connsiteX2" fmla="*/ 4221519 w 4221519"/>
                <a:gd name="connsiteY2" fmla="*/ 1171331 h 1171331"/>
                <a:gd name="connsiteX3" fmla="*/ 0 w 4221519"/>
                <a:gd name="connsiteY3" fmla="*/ 1171331 h 1171331"/>
                <a:gd name="connsiteX4" fmla="*/ 0 w 4221519"/>
                <a:gd name="connsiteY4" fmla="*/ 0 h 117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1519" h="1171331">
                  <a:moveTo>
                    <a:pt x="0" y="0"/>
                  </a:moveTo>
                  <a:lnTo>
                    <a:pt x="4221519" y="0"/>
                  </a:lnTo>
                  <a:lnTo>
                    <a:pt x="4221519" y="1171331"/>
                  </a:lnTo>
                  <a:lnTo>
                    <a:pt x="0" y="117133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Query, form, and path parameters</a:t>
              </a:r>
            </a:p>
          </p:txBody>
        </p:sp>
        <p:sp>
          <p:nvSpPr>
            <p:cNvPr id="12" name="Straight Connector 11">
              <a:extLst>
                <a:ext uri="{FF2B5EF4-FFF2-40B4-BE49-F238E27FC236}">
                  <a16:creationId xmlns:a16="http://schemas.microsoft.com/office/drawing/2014/main" id="{482CC3BA-3665-4BC1-8CD3-9C43B8C16BE5}"/>
                </a:ext>
              </a:extLst>
            </p:cNvPr>
            <p:cNvSpPr/>
            <p:nvPr/>
          </p:nvSpPr>
          <p:spPr>
            <a:xfrm>
              <a:off x="6039537" y="4627637"/>
              <a:ext cx="5436000" cy="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13" name="Freeform: Shape 12">
              <a:extLst>
                <a:ext uri="{FF2B5EF4-FFF2-40B4-BE49-F238E27FC236}">
                  <a16:creationId xmlns:a16="http://schemas.microsoft.com/office/drawing/2014/main" id="{E52621BA-BCC4-401E-911C-6B81B562A2BE}"/>
                </a:ext>
              </a:extLst>
            </p:cNvPr>
            <p:cNvSpPr/>
            <p:nvPr/>
          </p:nvSpPr>
          <p:spPr>
            <a:xfrm>
              <a:off x="6152463" y="4686204"/>
              <a:ext cx="4221519" cy="1171331"/>
            </a:xfrm>
            <a:custGeom>
              <a:avLst/>
              <a:gdLst>
                <a:gd name="connsiteX0" fmla="*/ 0 w 4221519"/>
                <a:gd name="connsiteY0" fmla="*/ 0 h 1171331"/>
                <a:gd name="connsiteX1" fmla="*/ 4221519 w 4221519"/>
                <a:gd name="connsiteY1" fmla="*/ 0 h 1171331"/>
                <a:gd name="connsiteX2" fmla="*/ 4221519 w 4221519"/>
                <a:gd name="connsiteY2" fmla="*/ 1171331 h 1171331"/>
                <a:gd name="connsiteX3" fmla="*/ 0 w 4221519"/>
                <a:gd name="connsiteY3" fmla="*/ 1171331 h 1171331"/>
                <a:gd name="connsiteX4" fmla="*/ 0 w 4221519"/>
                <a:gd name="connsiteY4" fmla="*/ 0 h 117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1519" h="1171331">
                  <a:moveTo>
                    <a:pt x="0" y="0"/>
                  </a:moveTo>
                  <a:lnTo>
                    <a:pt x="4221519" y="0"/>
                  </a:lnTo>
                  <a:lnTo>
                    <a:pt x="4221519" y="1171331"/>
                  </a:lnTo>
                  <a:lnTo>
                    <a:pt x="0" y="117133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Headers, cookies, and so on</a:t>
              </a:r>
            </a:p>
          </p:txBody>
        </p:sp>
        <p:sp>
          <p:nvSpPr>
            <p:cNvPr id="14" name="Straight Connector 13">
              <a:extLst>
                <a:ext uri="{FF2B5EF4-FFF2-40B4-BE49-F238E27FC236}">
                  <a16:creationId xmlns:a16="http://schemas.microsoft.com/office/drawing/2014/main" id="{7EEF5993-A913-4479-851A-83DFAEAFD3E4}"/>
                </a:ext>
              </a:extLst>
            </p:cNvPr>
            <p:cNvSpPr/>
            <p:nvPr/>
          </p:nvSpPr>
          <p:spPr>
            <a:xfrm>
              <a:off x="6039537" y="5847670"/>
              <a:ext cx="5436000" cy="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15" name="Straight Connector 14">
              <a:extLst>
                <a:ext uri="{FF2B5EF4-FFF2-40B4-BE49-F238E27FC236}">
                  <a16:creationId xmlns:a16="http://schemas.microsoft.com/office/drawing/2014/main" id="{5361D4A1-1D74-4980-984E-B1ACA16DCA8F}"/>
                </a:ext>
              </a:extLst>
            </p:cNvPr>
            <p:cNvSpPr/>
            <p:nvPr/>
          </p:nvSpPr>
          <p:spPr>
            <a:xfrm>
              <a:off x="6039537" y="882265"/>
              <a:ext cx="5436000" cy="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16" name="Straight Connector 15">
              <a:extLst>
                <a:ext uri="{FF2B5EF4-FFF2-40B4-BE49-F238E27FC236}">
                  <a16:creationId xmlns:a16="http://schemas.microsoft.com/office/drawing/2014/main" id="{1594F382-2E66-4A79-8ADC-C4644C8316B9}"/>
                </a:ext>
              </a:extLst>
            </p:cNvPr>
            <p:cNvSpPr/>
            <p:nvPr/>
          </p:nvSpPr>
          <p:spPr>
            <a:xfrm flipH="1">
              <a:off x="11465673" y="875426"/>
              <a:ext cx="10497" cy="498211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grpSp>
    </p:spTree>
    <p:extLst>
      <p:ext uri="{BB962C8B-B14F-4D97-AF65-F5344CB8AC3E}">
        <p14:creationId xmlns:p14="http://schemas.microsoft.com/office/powerpoint/2010/main" val="1256323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Introduction to REST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43197"/>
          </a:xfrm>
        </p:spPr>
        <p:txBody>
          <a:bodyPr/>
          <a:lstStyle/>
          <a:p>
            <a:r>
              <a:rPr lang="en-US" dirty="0"/>
              <a:t>Programming REST services in Java</a:t>
            </a:r>
            <a:endParaRPr lang="en-IN" dirty="0"/>
          </a:p>
        </p:txBody>
      </p:sp>
      <p:sp>
        <p:nvSpPr>
          <p:cNvPr id="8" name="Rectangle 7">
            <a:extLst>
              <a:ext uri="{FF2B5EF4-FFF2-40B4-BE49-F238E27FC236}">
                <a16:creationId xmlns:a16="http://schemas.microsoft.com/office/drawing/2014/main" id="{530C1578-0768-4908-9448-328E704DB83A}"/>
              </a:ext>
            </a:extLst>
          </p:cNvPr>
          <p:cNvSpPr/>
          <p:nvPr/>
        </p:nvSpPr>
        <p:spPr>
          <a:xfrm>
            <a:off x="381000" y="1329993"/>
            <a:ext cx="11610703" cy="707886"/>
          </a:xfrm>
          <a:prstGeom prst="rect">
            <a:avLst/>
          </a:prstGeom>
        </p:spPr>
        <p:txBody>
          <a:bodyPr wrap="square">
            <a:spAutoFit/>
          </a:bodyPr>
          <a:lstStyle/>
          <a:p>
            <a:pPr marL="285739" lvl="0" indent="-285739" defTabSz="914363">
              <a:buFont typeface="Arial" panose="020B0604020202020204" pitchFamily="34" charset="0"/>
              <a:buChar char="•"/>
              <a:defRPr/>
            </a:pPr>
            <a:r>
              <a:rPr lang="en-US" sz="2000" dirty="0">
                <a:solidFill>
                  <a:srgbClr val="000000"/>
                </a:solidFill>
                <a:latin typeface="IBM Plex Sans" panose="020B0503050203000203" pitchFamily="34" charset="0"/>
              </a:rPr>
              <a:t>Almost all popular language provide robust frameworks for developing REST services.</a:t>
            </a:r>
          </a:p>
          <a:p>
            <a:pPr marL="285739" lvl="0" indent="-285739" defTabSz="914363">
              <a:buFont typeface="Arial" panose="020B0604020202020204" pitchFamily="34" charset="0"/>
              <a:buChar char="•"/>
              <a:defRPr/>
            </a:pPr>
            <a:r>
              <a:rPr lang="en-US" sz="2000" dirty="0">
                <a:solidFill>
                  <a:srgbClr val="000000"/>
                </a:solidFill>
                <a:latin typeface="IBM Plex Sans" panose="020B0503050203000203" pitchFamily="34" charset="0"/>
              </a:rPr>
              <a:t>Please explore examples like Express in node.js and Django in Python.</a:t>
            </a:r>
          </a:p>
        </p:txBody>
      </p:sp>
      <p:grpSp>
        <p:nvGrpSpPr>
          <p:cNvPr id="12" name="Group 11">
            <a:extLst>
              <a:ext uri="{FF2B5EF4-FFF2-40B4-BE49-F238E27FC236}">
                <a16:creationId xmlns:a16="http://schemas.microsoft.com/office/drawing/2014/main" id="{9618761C-2C22-4C1A-B89A-9534663FC5D5}"/>
              </a:ext>
            </a:extLst>
          </p:cNvPr>
          <p:cNvGrpSpPr/>
          <p:nvPr/>
        </p:nvGrpSpPr>
        <p:grpSpPr>
          <a:xfrm>
            <a:off x="666204" y="2224283"/>
            <a:ext cx="10650584" cy="4060383"/>
            <a:chOff x="666204" y="2224283"/>
            <a:chExt cx="10650584" cy="4060383"/>
          </a:xfrm>
        </p:grpSpPr>
        <p:sp>
          <p:nvSpPr>
            <p:cNvPr id="4" name="Freeform: Shape 3">
              <a:extLst>
                <a:ext uri="{FF2B5EF4-FFF2-40B4-BE49-F238E27FC236}">
                  <a16:creationId xmlns:a16="http://schemas.microsoft.com/office/drawing/2014/main" id="{BE49BE2E-21BC-41D6-894D-69207BE30F5F}"/>
                </a:ext>
              </a:extLst>
            </p:cNvPr>
            <p:cNvSpPr/>
            <p:nvPr/>
          </p:nvSpPr>
          <p:spPr>
            <a:xfrm>
              <a:off x="666205" y="4675319"/>
              <a:ext cx="2662646" cy="1609347"/>
            </a:xfrm>
            <a:custGeom>
              <a:avLst/>
              <a:gdLst>
                <a:gd name="connsiteX0" fmla="*/ 0 w 2662646"/>
                <a:gd name="connsiteY0" fmla="*/ 0 h 1609347"/>
                <a:gd name="connsiteX1" fmla="*/ 2662646 w 2662646"/>
                <a:gd name="connsiteY1" fmla="*/ 0 h 1609347"/>
                <a:gd name="connsiteX2" fmla="*/ 2662646 w 2662646"/>
                <a:gd name="connsiteY2" fmla="*/ 1609347 h 1609347"/>
                <a:gd name="connsiteX3" fmla="*/ 0 w 2662646"/>
                <a:gd name="connsiteY3" fmla="*/ 1609347 h 1609347"/>
                <a:gd name="connsiteX4" fmla="*/ 0 w 2662646"/>
                <a:gd name="connsiteY4" fmla="*/ 0 h 160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646" h="1609347">
                  <a:moveTo>
                    <a:pt x="0" y="0"/>
                  </a:moveTo>
                  <a:lnTo>
                    <a:pt x="2662646" y="0"/>
                  </a:lnTo>
                  <a:lnTo>
                    <a:pt x="2662646" y="1609347"/>
                  </a:lnTo>
                  <a:lnTo>
                    <a:pt x="0" y="1609347"/>
                  </a:lnTo>
                  <a:lnTo>
                    <a:pt x="0" y="0"/>
                  </a:lnTo>
                  <a:close/>
                </a:path>
              </a:pathLst>
            </a:custGeom>
            <a:solidFill>
              <a:schemeClr val="accent3">
                <a:lumMod val="60000"/>
                <a:lumOff val="40000"/>
              </a:schemeClr>
            </a:solidFill>
            <a:ln w="15875"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9367" tIns="248920" rIns="189367" bIns="248920"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ysClr val="window" lastClr="FFFFFF"/>
                  </a:solidFill>
                  <a:latin typeface="IBM Plex Sans" panose="020B0503050203000203" pitchFamily="34" charset="0"/>
                  <a:ea typeface="+mn-ea"/>
                  <a:cs typeface="+mn-cs"/>
                </a:rPr>
                <a:t>Jersey</a:t>
              </a:r>
            </a:p>
          </p:txBody>
        </p:sp>
        <p:sp>
          <p:nvSpPr>
            <p:cNvPr id="6" name="Freeform: Shape 5">
              <a:extLst>
                <a:ext uri="{FF2B5EF4-FFF2-40B4-BE49-F238E27FC236}">
                  <a16:creationId xmlns:a16="http://schemas.microsoft.com/office/drawing/2014/main" id="{709B6B26-0291-4D8C-94CE-881ADE7D5681}"/>
                </a:ext>
              </a:extLst>
            </p:cNvPr>
            <p:cNvSpPr/>
            <p:nvPr/>
          </p:nvSpPr>
          <p:spPr>
            <a:xfrm>
              <a:off x="3328850" y="4675319"/>
              <a:ext cx="7987938" cy="1609347"/>
            </a:xfrm>
            <a:custGeom>
              <a:avLst/>
              <a:gdLst>
                <a:gd name="connsiteX0" fmla="*/ 0 w 7987938"/>
                <a:gd name="connsiteY0" fmla="*/ 0 h 1609347"/>
                <a:gd name="connsiteX1" fmla="*/ 7987938 w 7987938"/>
                <a:gd name="connsiteY1" fmla="*/ 0 h 1609347"/>
                <a:gd name="connsiteX2" fmla="*/ 7987938 w 7987938"/>
                <a:gd name="connsiteY2" fmla="*/ 1609347 h 1609347"/>
                <a:gd name="connsiteX3" fmla="*/ 0 w 7987938"/>
                <a:gd name="connsiteY3" fmla="*/ 1609347 h 1609347"/>
                <a:gd name="connsiteX4" fmla="*/ 0 w 7987938"/>
                <a:gd name="connsiteY4" fmla="*/ 0 h 160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7938" h="1609347">
                  <a:moveTo>
                    <a:pt x="0" y="0"/>
                  </a:moveTo>
                  <a:lnTo>
                    <a:pt x="7987938" y="0"/>
                  </a:lnTo>
                  <a:lnTo>
                    <a:pt x="7987938" y="1609347"/>
                  </a:lnTo>
                  <a:lnTo>
                    <a:pt x="0" y="1609347"/>
                  </a:lnTo>
                  <a:lnTo>
                    <a:pt x="0" y="0"/>
                  </a:lnTo>
                  <a:close/>
                </a:path>
              </a:pathLst>
            </a:custGeom>
            <a:solidFill>
              <a:schemeClr val="accent1">
                <a:lumMod val="40000"/>
                <a:lumOff val="60000"/>
                <a:alpha val="90000"/>
              </a:schemeClr>
            </a:solidFill>
            <a:ln w="1587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62033" tIns="177800" rIns="162033" bIns="17780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solidFill>
                    <a:srgbClr val="000000">
                      <a:hueOff val="0"/>
                      <a:satOff val="0"/>
                      <a:lumOff val="0"/>
                      <a:alphaOff val="0"/>
                    </a:srgbClr>
                  </a:solidFill>
                  <a:latin typeface="IBM Plex Sans" panose="020B0503050203000203" pitchFamily="34" charset="0"/>
                  <a:ea typeface="+mn-ea"/>
                  <a:cs typeface="+mn-cs"/>
                </a:rPr>
                <a:t>Jersey is the reference implementation for the JSR 311 specification.</a:t>
              </a:r>
            </a:p>
            <a:p>
              <a:pPr marL="0" lvl="0" indent="0" algn="l" defTabSz="622300">
                <a:lnSpc>
                  <a:spcPct val="90000"/>
                </a:lnSpc>
                <a:spcBef>
                  <a:spcPct val="0"/>
                </a:spcBef>
                <a:spcAft>
                  <a:spcPct val="35000"/>
                </a:spcAft>
                <a:buFont typeface="Arial" panose="020B0604020202020204" pitchFamily="34" charset="0"/>
                <a:buNone/>
              </a:pPr>
              <a:r>
                <a:rPr lang="en-US" sz="1400" kern="1200" dirty="0">
                  <a:solidFill>
                    <a:srgbClr val="000000">
                      <a:hueOff val="0"/>
                      <a:satOff val="0"/>
                      <a:lumOff val="0"/>
                      <a:alphaOff val="0"/>
                    </a:srgbClr>
                  </a:solidFill>
                  <a:latin typeface="IBM Plex Sans" panose="020B0503050203000203" pitchFamily="34" charset="0"/>
                  <a:ea typeface="+mn-ea"/>
                  <a:cs typeface="+mn-cs"/>
                </a:rPr>
                <a:t>The Jersey implementation provides a library to implement Restful webservices in a Java servlet container or </a:t>
              </a:r>
              <a:r>
                <a:rPr lang="en-US" sz="1400" kern="1200" dirty="0" err="1">
                  <a:solidFill>
                    <a:srgbClr val="000000">
                      <a:hueOff val="0"/>
                      <a:satOff val="0"/>
                      <a:lumOff val="0"/>
                      <a:alphaOff val="0"/>
                    </a:srgbClr>
                  </a:solidFill>
                  <a:latin typeface="IBM Plex Sans" panose="020B0503050203000203" pitchFamily="34" charset="0"/>
                  <a:ea typeface="+mn-ea"/>
                  <a:cs typeface="+mn-cs"/>
                </a:rPr>
                <a:t>SpringBoot</a:t>
              </a:r>
              <a:r>
                <a:rPr lang="en-US" sz="1400" kern="1200" dirty="0">
                  <a:solidFill>
                    <a:srgbClr val="000000">
                      <a:hueOff val="0"/>
                      <a:satOff val="0"/>
                      <a:lumOff val="0"/>
                      <a:alphaOff val="0"/>
                    </a:srgbClr>
                  </a:solidFill>
                  <a:latin typeface="IBM Plex Sans" panose="020B0503050203000203" pitchFamily="34" charset="0"/>
                  <a:ea typeface="+mn-ea"/>
                  <a:cs typeface="+mn-cs"/>
                </a:rPr>
                <a:t> container.</a:t>
              </a:r>
            </a:p>
            <a:p>
              <a:pPr marL="0" lvl="0" indent="0" algn="l" defTabSz="622300">
                <a:lnSpc>
                  <a:spcPct val="90000"/>
                </a:lnSpc>
                <a:spcBef>
                  <a:spcPct val="0"/>
                </a:spcBef>
                <a:spcAft>
                  <a:spcPct val="35000"/>
                </a:spcAft>
                <a:buFont typeface="Arial" panose="020B0604020202020204" pitchFamily="34" charset="0"/>
                <a:buNone/>
              </a:pPr>
              <a:r>
                <a:rPr lang="en-US" sz="1400" kern="1200" dirty="0">
                  <a:solidFill>
                    <a:srgbClr val="000000">
                      <a:hueOff val="0"/>
                      <a:satOff val="0"/>
                      <a:lumOff val="0"/>
                      <a:alphaOff val="0"/>
                    </a:srgbClr>
                  </a:solidFill>
                  <a:latin typeface="IBM Plex Sans" panose="020B0503050203000203" pitchFamily="34" charset="0"/>
                  <a:ea typeface="+mn-ea"/>
                  <a:cs typeface="+mn-cs"/>
                </a:rPr>
                <a:t>Apart from being compliant with JAX-RS implementation, Jersey provides many extensions with additional features and utilities.</a:t>
              </a:r>
            </a:p>
          </p:txBody>
        </p:sp>
        <p:sp>
          <p:nvSpPr>
            <p:cNvPr id="9" name="Freeform: Shape 8">
              <a:extLst>
                <a:ext uri="{FF2B5EF4-FFF2-40B4-BE49-F238E27FC236}">
                  <a16:creationId xmlns:a16="http://schemas.microsoft.com/office/drawing/2014/main" id="{F66778E6-6F2F-4464-8762-176215E7F1B1}"/>
                </a:ext>
              </a:extLst>
            </p:cNvPr>
            <p:cNvSpPr/>
            <p:nvPr/>
          </p:nvSpPr>
          <p:spPr>
            <a:xfrm>
              <a:off x="666204" y="2224283"/>
              <a:ext cx="2662647" cy="2475177"/>
            </a:xfrm>
            <a:custGeom>
              <a:avLst/>
              <a:gdLst>
                <a:gd name="connsiteX0" fmla="*/ 0 w 2662646"/>
                <a:gd name="connsiteY0" fmla="*/ 866881 h 2475176"/>
                <a:gd name="connsiteX1" fmla="*/ 1269444 w 2662646"/>
                <a:gd name="connsiteY1" fmla="*/ 866881 h 2475176"/>
                <a:gd name="connsiteX2" fmla="*/ 1269444 w 2662646"/>
                <a:gd name="connsiteY2" fmla="*/ 371276 h 2475176"/>
                <a:gd name="connsiteX3" fmla="*/ 1083805 w 2662646"/>
                <a:gd name="connsiteY3" fmla="*/ 371276 h 2475176"/>
                <a:gd name="connsiteX4" fmla="*/ 1331323 w 2662646"/>
                <a:gd name="connsiteY4" fmla="*/ 0 h 2475176"/>
                <a:gd name="connsiteX5" fmla="*/ 1578841 w 2662646"/>
                <a:gd name="connsiteY5" fmla="*/ 371276 h 2475176"/>
                <a:gd name="connsiteX6" fmla="*/ 1393202 w 2662646"/>
                <a:gd name="connsiteY6" fmla="*/ 371276 h 2475176"/>
                <a:gd name="connsiteX7" fmla="*/ 1393202 w 2662646"/>
                <a:gd name="connsiteY7" fmla="*/ 866881 h 2475176"/>
                <a:gd name="connsiteX8" fmla="*/ 2662646 w 2662646"/>
                <a:gd name="connsiteY8" fmla="*/ 866881 h 2475176"/>
                <a:gd name="connsiteX9" fmla="*/ 2662646 w 2662646"/>
                <a:gd name="connsiteY9" fmla="*/ 2475176 h 2475176"/>
                <a:gd name="connsiteX10" fmla="*/ 0 w 2662646"/>
                <a:gd name="connsiteY10" fmla="*/ 2475176 h 2475176"/>
                <a:gd name="connsiteX11" fmla="*/ 0 w 2662646"/>
                <a:gd name="connsiteY11" fmla="*/ 866881 h 247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2646" h="2475176">
                  <a:moveTo>
                    <a:pt x="2662646" y="1608295"/>
                  </a:moveTo>
                  <a:lnTo>
                    <a:pt x="1393202" y="1608295"/>
                  </a:lnTo>
                  <a:lnTo>
                    <a:pt x="1393202" y="2103900"/>
                  </a:lnTo>
                  <a:lnTo>
                    <a:pt x="1578841" y="2103900"/>
                  </a:lnTo>
                  <a:lnTo>
                    <a:pt x="1331323" y="2475176"/>
                  </a:lnTo>
                  <a:lnTo>
                    <a:pt x="1083805" y="2103900"/>
                  </a:lnTo>
                  <a:lnTo>
                    <a:pt x="1269444" y="2103900"/>
                  </a:lnTo>
                  <a:lnTo>
                    <a:pt x="1269444" y="1608295"/>
                  </a:lnTo>
                  <a:lnTo>
                    <a:pt x="0" y="1608295"/>
                  </a:lnTo>
                  <a:lnTo>
                    <a:pt x="0" y="0"/>
                  </a:lnTo>
                  <a:lnTo>
                    <a:pt x="2662646" y="0"/>
                  </a:lnTo>
                  <a:lnTo>
                    <a:pt x="2662646" y="1608295"/>
                  </a:lnTo>
                  <a:close/>
                </a:path>
              </a:pathLst>
            </a:custGeom>
            <a:solidFill>
              <a:srgbClr val="042482"/>
            </a:solidFill>
            <a:ln w="15875"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89368" tIns="812392" rIns="189367" bIns="1115233" numCol="1" spcCol="1270" anchor="t" anchorCtr="0">
              <a:noAutofit/>
            </a:bodyPr>
            <a:lstStyle/>
            <a:p>
              <a:pPr marL="0" lvl="0" indent="0" algn="ctr" defTabSz="1555750">
                <a:lnSpc>
                  <a:spcPct val="90000"/>
                </a:lnSpc>
                <a:spcBef>
                  <a:spcPct val="0"/>
                </a:spcBef>
                <a:spcAft>
                  <a:spcPct val="35000"/>
                </a:spcAft>
                <a:buNone/>
              </a:pPr>
              <a:endParaRPr lang="en-US" sz="3500" kern="1200" dirty="0">
                <a:solidFill>
                  <a:sysClr val="window" lastClr="FFFFFF"/>
                </a:solidFill>
                <a:latin typeface="IBM Plex Sans" panose="020B0503050203000203" pitchFamily="34" charset="0"/>
                <a:ea typeface="+mn-ea"/>
                <a:cs typeface="+mn-cs"/>
              </a:endParaRPr>
            </a:p>
          </p:txBody>
        </p:sp>
        <p:sp>
          <p:nvSpPr>
            <p:cNvPr id="10" name="Freeform: Shape 9">
              <a:extLst>
                <a:ext uri="{FF2B5EF4-FFF2-40B4-BE49-F238E27FC236}">
                  <a16:creationId xmlns:a16="http://schemas.microsoft.com/office/drawing/2014/main" id="{4E444A27-07DE-4D45-B3F0-0DC03D781EFE}"/>
                </a:ext>
              </a:extLst>
            </p:cNvPr>
            <p:cNvSpPr/>
            <p:nvPr/>
          </p:nvSpPr>
          <p:spPr>
            <a:xfrm>
              <a:off x="3328850" y="2224283"/>
              <a:ext cx="7987938" cy="1608864"/>
            </a:xfrm>
            <a:custGeom>
              <a:avLst/>
              <a:gdLst>
                <a:gd name="connsiteX0" fmla="*/ 0 w 7987938"/>
                <a:gd name="connsiteY0" fmla="*/ 0 h 1608864"/>
                <a:gd name="connsiteX1" fmla="*/ 7987938 w 7987938"/>
                <a:gd name="connsiteY1" fmla="*/ 0 h 1608864"/>
                <a:gd name="connsiteX2" fmla="*/ 7987938 w 7987938"/>
                <a:gd name="connsiteY2" fmla="*/ 1608864 h 1608864"/>
                <a:gd name="connsiteX3" fmla="*/ 0 w 7987938"/>
                <a:gd name="connsiteY3" fmla="*/ 1608864 h 1608864"/>
                <a:gd name="connsiteX4" fmla="*/ 0 w 7987938"/>
                <a:gd name="connsiteY4" fmla="*/ 0 h 1608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7938" h="1608864">
                  <a:moveTo>
                    <a:pt x="0" y="0"/>
                  </a:moveTo>
                  <a:lnTo>
                    <a:pt x="7987938" y="0"/>
                  </a:lnTo>
                  <a:lnTo>
                    <a:pt x="7987938" y="1608864"/>
                  </a:lnTo>
                  <a:lnTo>
                    <a:pt x="0" y="1608864"/>
                  </a:lnTo>
                  <a:lnTo>
                    <a:pt x="0" y="0"/>
                  </a:lnTo>
                  <a:close/>
                </a:path>
              </a:pathLst>
            </a:custGeom>
            <a:solidFill>
              <a:schemeClr val="accent1">
                <a:lumMod val="40000"/>
                <a:lumOff val="60000"/>
                <a:alpha val="90000"/>
              </a:schemeClr>
            </a:solidFill>
            <a:ln w="1587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62033" tIns="177800" rIns="162033" bIns="17780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000000">
                      <a:hueOff val="0"/>
                      <a:satOff val="0"/>
                      <a:lumOff val="0"/>
                      <a:alphaOff val="0"/>
                    </a:srgbClr>
                  </a:solidFill>
                  <a:latin typeface="IBM Plex Sans" panose="020B0503050203000203" pitchFamily="34" charset="0"/>
                  <a:ea typeface="+mn-ea"/>
                  <a:cs typeface="+mn-cs"/>
                </a:rPr>
                <a:t>Java defines REST support via the </a:t>
              </a:r>
              <a:r>
                <a:rPr lang="en-US" sz="1400" b="1" kern="1200" dirty="0">
                  <a:solidFill>
                    <a:srgbClr val="000000">
                      <a:hueOff val="0"/>
                      <a:satOff val="0"/>
                      <a:lumOff val="0"/>
                      <a:alphaOff val="0"/>
                    </a:srgbClr>
                  </a:solidFill>
                  <a:latin typeface="IBM Plex Sans" panose="020B0503050203000203" pitchFamily="34" charset="0"/>
                  <a:ea typeface="+mn-ea"/>
                  <a:cs typeface="+mn-cs"/>
                </a:rPr>
                <a:t>Java Specification Request (JSR) 311</a:t>
              </a:r>
              <a:r>
                <a:rPr lang="en-US" sz="1400" kern="1200" dirty="0">
                  <a:solidFill>
                    <a:srgbClr val="000000">
                      <a:hueOff val="0"/>
                      <a:satOff val="0"/>
                      <a:lumOff val="0"/>
                      <a:alphaOff val="0"/>
                    </a:srgbClr>
                  </a:solidFill>
                  <a:latin typeface="IBM Plex Sans" panose="020B0503050203000203" pitchFamily="34" charset="0"/>
                  <a:ea typeface="+mn-ea"/>
                  <a:cs typeface="+mn-cs"/>
                </a:rPr>
                <a:t>. This specification is called JAX-RS (The Java API for RESTful Web Services). JAX-RS uses annotations to define the REST relevance of Java classes.</a:t>
              </a:r>
            </a:p>
          </p:txBody>
        </p:sp>
        <p:sp>
          <p:nvSpPr>
            <p:cNvPr id="11" name="Rectangle 10">
              <a:extLst>
                <a:ext uri="{FF2B5EF4-FFF2-40B4-BE49-F238E27FC236}">
                  <a16:creationId xmlns:a16="http://schemas.microsoft.com/office/drawing/2014/main" id="{D49AEE78-A6E7-4E35-AFD2-E1CDFE39DC8E}"/>
                </a:ext>
              </a:extLst>
            </p:cNvPr>
            <p:cNvSpPr/>
            <p:nvPr/>
          </p:nvSpPr>
          <p:spPr>
            <a:xfrm>
              <a:off x="1154572" y="2740174"/>
              <a:ext cx="1685910" cy="577081"/>
            </a:xfrm>
            <a:prstGeom prst="rect">
              <a:avLst/>
            </a:prstGeom>
          </p:spPr>
          <p:txBody>
            <a:bodyPr wrap="none">
              <a:spAutoFit/>
            </a:bodyPr>
            <a:lstStyle/>
            <a:p>
              <a:pPr lvl="0" algn="ctr" defTabSz="1555750">
                <a:lnSpc>
                  <a:spcPct val="90000"/>
                </a:lnSpc>
                <a:spcBef>
                  <a:spcPct val="0"/>
                </a:spcBef>
                <a:spcAft>
                  <a:spcPct val="35000"/>
                </a:spcAft>
              </a:pPr>
              <a:r>
                <a:rPr lang="en-US" sz="3500" dirty="0">
                  <a:solidFill>
                    <a:sysClr val="window" lastClr="FFFFFF"/>
                  </a:solidFill>
                  <a:latin typeface="IBM Plex Sans" panose="020B0503050203000203" pitchFamily="34" charset="0"/>
                </a:rPr>
                <a:t>JAX-RS</a:t>
              </a:r>
            </a:p>
          </p:txBody>
        </p:sp>
      </p:grpSp>
    </p:spTree>
    <p:extLst>
      <p:ext uri="{BB962C8B-B14F-4D97-AF65-F5344CB8AC3E}">
        <p14:creationId xmlns:p14="http://schemas.microsoft.com/office/powerpoint/2010/main" val="1150131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4346F4D-4EC5-4EF1-A79D-336CAA706869}"/>
              </a:ext>
            </a:extLst>
          </p:cNvPr>
          <p:cNvSpPr>
            <a:spLocks noGrp="1"/>
          </p:cNvSpPr>
          <p:nvPr>
            <p:ph type="title"/>
          </p:nvPr>
        </p:nvSpPr>
        <p:spPr>
          <a:xfrm>
            <a:off x="381000" y="1305197"/>
            <a:ext cx="2476500" cy="4651466"/>
          </a:xfrm>
        </p:spPr>
        <p:txBody>
          <a:bodyPr anchor="t"/>
          <a:lstStyle/>
          <a:p>
            <a:r>
              <a:rPr lang="en-US" sz="2400" dirty="0"/>
              <a:t>Like most modern Java specifications JAX-RS uses </a:t>
            </a:r>
            <a:r>
              <a:rPr lang="en-US" sz="2400" b="1" dirty="0"/>
              <a:t>Annotations </a:t>
            </a:r>
            <a:br>
              <a:rPr lang="en-US" sz="2400" dirty="0"/>
            </a:br>
            <a:r>
              <a:rPr lang="en-US" sz="2400" dirty="0"/>
              <a:t>and </a:t>
            </a:r>
            <a:r>
              <a:rPr lang="en-US" sz="2400" b="1" dirty="0"/>
              <a:t>Conventions</a:t>
            </a:r>
            <a:r>
              <a:rPr lang="en-US" sz="2400" dirty="0"/>
              <a:t> to inject REST service behavior in code.</a:t>
            </a:r>
            <a:endParaRPr lang="en-IN" sz="2400" dirty="0"/>
          </a:p>
        </p:txBody>
      </p:sp>
      <p:sp>
        <p:nvSpPr>
          <p:cNvPr id="18" name="Text Placeholder 17">
            <a:extLst>
              <a:ext uri="{FF2B5EF4-FFF2-40B4-BE49-F238E27FC236}">
                <a16:creationId xmlns:a16="http://schemas.microsoft.com/office/drawing/2014/main" id="{7E061503-0CA7-42C4-885E-149BC486EDD7}"/>
              </a:ext>
            </a:extLst>
          </p:cNvPr>
          <p:cNvSpPr>
            <a:spLocks noGrp="1"/>
          </p:cNvSpPr>
          <p:nvPr>
            <p:ph type="body" sz="quarter" idx="11"/>
          </p:nvPr>
        </p:nvSpPr>
        <p:spPr/>
        <p:txBody>
          <a:bodyPr/>
          <a:lstStyle/>
          <a:p>
            <a:r>
              <a:rPr lang="en-US" dirty="0"/>
              <a:t>Spring Cloud: Introduction to REST</a:t>
            </a:r>
          </a:p>
        </p:txBody>
      </p:sp>
      <p:grpSp>
        <p:nvGrpSpPr>
          <p:cNvPr id="5" name="Group 4">
            <a:extLst>
              <a:ext uri="{FF2B5EF4-FFF2-40B4-BE49-F238E27FC236}">
                <a16:creationId xmlns:a16="http://schemas.microsoft.com/office/drawing/2014/main" id="{3EB28080-9939-482D-9842-820C5D873E6F}"/>
              </a:ext>
            </a:extLst>
          </p:cNvPr>
          <p:cNvGrpSpPr/>
          <p:nvPr/>
        </p:nvGrpSpPr>
        <p:grpSpPr>
          <a:xfrm>
            <a:off x="3514725" y="937944"/>
            <a:ext cx="7929891" cy="4982111"/>
            <a:chOff x="3648075" y="875425"/>
            <a:chExt cx="7929891" cy="4982111"/>
          </a:xfrm>
        </p:grpSpPr>
        <p:sp>
          <p:nvSpPr>
            <p:cNvPr id="6" name="Freeform: Shape 5">
              <a:extLst>
                <a:ext uri="{FF2B5EF4-FFF2-40B4-BE49-F238E27FC236}">
                  <a16:creationId xmlns:a16="http://schemas.microsoft.com/office/drawing/2014/main" id="{ED554D02-98DD-4BA6-A64D-98DE63AD7509}"/>
                </a:ext>
              </a:extLst>
            </p:cNvPr>
            <p:cNvSpPr/>
            <p:nvPr/>
          </p:nvSpPr>
          <p:spPr>
            <a:xfrm>
              <a:off x="3648075" y="875425"/>
              <a:ext cx="2391463" cy="4982110"/>
            </a:xfrm>
            <a:custGeom>
              <a:avLst/>
              <a:gdLst>
                <a:gd name="connsiteX0" fmla="*/ 0 w 2030792"/>
                <a:gd name="connsiteY0" fmla="*/ 0 h 4982110"/>
                <a:gd name="connsiteX1" fmla="*/ 2030792 w 2030792"/>
                <a:gd name="connsiteY1" fmla="*/ 0 h 4982110"/>
                <a:gd name="connsiteX2" fmla="*/ 2030792 w 2030792"/>
                <a:gd name="connsiteY2" fmla="*/ 4982110 h 4982110"/>
                <a:gd name="connsiteX3" fmla="*/ 0 w 2030792"/>
                <a:gd name="connsiteY3" fmla="*/ 4982110 h 4982110"/>
                <a:gd name="connsiteX4" fmla="*/ 0 w 2030792"/>
                <a:gd name="connsiteY4" fmla="*/ 0 h 4982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0792" h="4982110">
                  <a:moveTo>
                    <a:pt x="0" y="0"/>
                  </a:moveTo>
                  <a:lnTo>
                    <a:pt x="2030792" y="0"/>
                  </a:lnTo>
                  <a:lnTo>
                    <a:pt x="2030792" y="4982110"/>
                  </a:lnTo>
                  <a:lnTo>
                    <a:pt x="0" y="4982110"/>
                  </a:lnTo>
                  <a:lnTo>
                    <a:pt x="0" y="0"/>
                  </a:lnTo>
                  <a:close/>
                </a:path>
              </a:pathLst>
            </a:custGeom>
            <a:solidFill>
              <a:srgbClr val="042482">
                <a:alpha val="89804"/>
              </a:srgbClr>
            </a:solid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lvl="0" defTabSz="800100">
                <a:lnSpc>
                  <a:spcPct val="90000"/>
                </a:lnSpc>
                <a:spcBef>
                  <a:spcPct val="0"/>
                </a:spcBef>
                <a:spcAft>
                  <a:spcPct val="35000"/>
                </a:spcAft>
              </a:pPr>
              <a:r>
                <a:rPr lang="en-US" dirty="0">
                  <a:solidFill>
                    <a:schemeClr val="bg2"/>
                  </a:solidFill>
                  <a:latin typeface="IBM Plex Sans" panose="020B0503050203000203" pitchFamily="34" charset="0"/>
                </a:rPr>
                <a:t>JAX-RS Annotations customize many parts of the REST service.</a:t>
              </a:r>
            </a:p>
          </p:txBody>
        </p:sp>
        <p:sp>
          <p:nvSpPr>
            <p:cNvPr id="7" name="Freeform: Shape 6">
              <a:extLst>
                <a:ext uri="{FF2B5EF4-FFF2-40B4-BE49-F238E27FC236}">
                  <a16:creationId xmlns:a16="http://schemas.microsoft.com/office/drawing/2014/main" id="{53B51D6D-D778-4686-8B0D-4AA3419DEFC9}"/>
                </a:ext>
              </a:extLst>
            </p:cNvPr>
            <p:cNvSpPr/>
            <p:nvPr/>
          </p:nvSpPr>
          <p:spPr>
            <a:xfrm>
              <a:off x="6152463" y="996511"/>
              <a:ext cx="4923945" cy="1171331"/>
            </a:xfrm>
            <a:custGeom>
              <a:avLst/>
              <a:gdLst>
                <a:gd name="connsiteX0" fmla="*/ 0 w 4221519"/>
                <a:gd name="connsiteY0" fmla="*/ 0 h 1171331"/>
                <a:gd name="connsiteX1" fmla="*/ 4221519 w 4221519"/>
                <a:gd name="connsiteY1" fmla="*/ 0 h 1171331"/>
                <a:gd name="connsiteX2" fmla="*/ 4221519 w 4221519"/>
                <a:gd name="connsiteY2" fmla="*/ 1171331 h 1171331"/>
                <a:gd name="connsiteX3" fmla="*/ 0 w 4221519"/>
                <a:gd name="connsiteY3" fmla="*/ 1171331 h 1171331"/>
                <a:gd name="connsiteX4" fmla="*/ 0 w 4221519"/>
                <a:gd name="connsiteY4" fmla="*/ 0 h 117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1519" h="1171331">
                  <a:moveTo>
                    <a:pt x="0" y="0"/>
                  </a:moveTo>
                  <a:lnTo>
                    <a:pt x="4221519" y="0"/>
                  </a:lnTo>
                  <a:lnTo>
                    <a:pt x="4221519" y="1171331"/>
                  </a:lnTo>
                  <a:lnTo>
                    <a:pt x="0" y="117133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lvl="0" defTabSz="711200">
                <a:lnSpc>
                  <a:spcPct val="90000"/>
                </a:lnSpc>
                <a:spcBef>
                  <a:spcPct val="0"/>
                </a:spcBef>
                <a:spcAft>
                  <a:spcPct val="35000"/>
                </a:spcAft>
              </a:pPr>
              <a:r>
                <a:rPr lang="en-US" sz="1600" dirty="0">
                  <a:solidFill>
                    <a:srgbClr val="000000">
                      <a:hueOff val="0"/>
                      <a:satOff val="0"/>
                      <a:lumOff val="0"/>
                      <a:alphaOff val="0"/>
                    </a:srgbClr>
                  </a:solidFill>
                  <a:latin typeface="IBM Plex Sans" panose="020B0503050203000203" pitchFamily="34" charset="0"/>
                </a:rPr>
                <a:t>They identify the HTTP method for accessing a resource.</a:t>
              </a:r>
            </a:p>
          </p:txBody>
        </p:sp>
        <p:sp>
          <p:nvSpPr>
            <p:cNvPr id="8" name="Straight Connector 7">
              <a:extLst>
                <a:ext uri="{FF2B5EF4-FFF2-40B4-BE49-F238E27FC236}">
                  <a16:creationId xmlns:a16="http://schemas.microsoft.com/office/drawing/2014/main" id="{EF8C1A95-2A95-4B36-B101-F0DCC64706C9}"/>
                </a:ext>
              </a:extLst>
            </p:cNvPr>
            <p:cNvSpPr/>
            <p:nvPr/>
          </p:nvSpPr>
          <p:spPr>
            <a:xfrm>
              <a:off x="6039537" y="2167842"/>
              <a:ext cx="5436000" cy="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9" name="Freeform: Shape 8">
              <a:extLst>
                <a:ext uri="{FF2B5EF4-FFF2-40B4-BE49-F238E27FC236}">
                  <a16:creationId xmlns:a16="http://schemas.microsoft.com/office/drawing/2014/main" id="{752AFAEF-4976-4086-85C6-893F83CFF07A}"/>
                </a:ext>
              </a:extLst>
            </p:cNvPr>
            <p:cNvSpPr/>
            <p:nvPr/>
          </p:nvSpPr>
          <p:spPr>
            <a:xfrm>
              <a:off x="6152463" y="2226409"/>
              <a:ext cx="5425503" cy="1171331"/>
            </a:xfrm>
            <a:custGeom>
              <a:avLst/>
              <a:gdLst>
                <a:gd name="connsiteX0" fmla="*/ 0 w 4221519"/>
                <a:gd name="connsiteY0" fmla="*/ 0 h 1171331"/>
                <a:gd name="connsiteX1" fmla="*/ 4221519 w 4221519"/>
                <a:gd name="connsiteY1" fmla="*/ 0 h 1171331"/>
                <a:gd name="connsiteX2" fmla="*/ 4221519 w 4221519"/>
                <a:gd name="connsiteY2" fmla="*/ 1171331 h 1171331"/>
                <a:gd name="connsiteX3" fmla="*/ 0 w 4221519"/>
                <a:gd name="connsiteY3" fmla="*/ 1171331 h 1171331"/>
                <a:gd name="connsiteX4" fmla="*/ 0 w 4221519"/>
                <a:gd name="connsiteY4" fmla="*/ 0 h 117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1519" h="1171331">
                  <a:moveTo>
                    <a:pt x="0" y="0"/>
                  </a:moveTo>
                  <a:lnTo>
                    <a:pt x="4221519" y="0"/>
                  </a:lnTo>
                  <a:lnTo>
                    <a:pt x="4221519" y="1171331"/>
                  </a:lnTo>
                  <a:lnTo>
                    <a:pt x="0" y="117133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lvl="0" defTabSz="711200">
                <a:lnSpc>
                  <a:spcPct val="90000"/>
                </a:lnSpc>
                <a:spcBef>
                  <a:spcPct val="0"/>
                </a:spcBef>
                <a:spcAft>
                  <a:spcPct val="35000"/>
                </a:spcAft>
              </a:pPr>
              <a:r>
                <a:rPr lang="en-US" sz="1600" dirty="0">
                  <a:solidFill>
                    <a:srgbClr val="000000">
                      <a:hueOff val="0"/>
                      <a:satOff val="0"/>
                      <a:lumOff val="0"/>
                      <a:alphaOff val="0"/>
                    </a:srgbClr>
                  </a:solidFill>
                  <a:latin typeface="IBM Plex Sans" panose="020B0503050203000203" pitchFamily="34" charset="0"/>
                </a:rPr>
                <a:t>They identify the relative path for accessing a resource.</a:t>
              </a:r>
            </a:p>
          </p:txBody>
        </p:sp>
        <p:sp>
          <p:nvSpPr>
            <p:cNvPr id="10" name="Straight Connector 9">
              <a:extLst>
                <a:ext uri="{FF2B5EF4-FFF2-40B4-BE49-F238E27FC236}">
                  <a16:creationId xmlns:a16="http://schemas.microsoft.com/office/drawing/2014/main" id="{ED9DDB20-BCC2-44B6-883E-C3B26E046644}"/>
                </a:ext>
              </a:extLst>
            </p:cNvPr>
            <p:cNvSpPr/>
            <p:nvPr/>
          </p:nvSpPr>
          <p:spPr>
            <a:xfrm>
              <a:off x="6039537" y="3397740"/>
              <a:ext cx="5436000" cy="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11" name="Freeform: Shape 10">
              <a:extLst>
                <a:ext uri="{FF2B5EF4-FFF2-40B4-BE49-F238E27FC236}">
                  <a16:creationId xmlns:a16="http://schemas.microsoft.com/office/drawing/2014/main" id="{0C83AF1C-8FB8-42A7-BA31-3B62EA049BE4}"/>
                </a:ext>
              </a:extLst>
            </p:cNvPr>
            <p:cNvSpPr/>
            <p:nvPr/>
          </p:nvSpPr>
          <p:spPr>
            <a:xfrm>
              <a:off x="6152463" y="3456306"/>
              <a:ext cx="5323074" cy="1171331"/>
            </a:xfrm>
            <a:custGeom>
              <a:avLst/>
              <a:gdLst>
                <a:gd name="connsiteX0" fmla="*/ 0 w 4221519"/>
                <a:gd name="connsiteY0" fmla="*/ 0 h 1171331"/>
                <a:gd name="connsiteX1" fmla="*/ 4221519 w 4221519"/>
                <a:gd name="connsiteY1" fmla="*/ 0 h 1171331"/>
                <a:gd name="connsiteX2" fmla="*/ 4221519 w 4221519"/>
                <a:gd name="connsiteY2" fmla="*/ 1171331 h 1171331"/>
                <a:gd name="connsiteX3" fmla="*/ 0 w 4221519"/>
                <a:gd name="connsiteY3" fmla="*/ 1171331 h 1171331"/>
                <a:gd name="connsiteX4" fmla="*/ 0 w 4221519"/>
                <a:gd name="connsiteY4" fmla="*/ 0 h 117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1519" h="1171331">
                  <a:moveTo>
                    <a:pt x="0" y="0"/>
                  </a:moveTo>
                  <a:lnTo>
                    <a:pt x="4221519" y="0"/>
                  </a:lnTo>
                  <a:lnTo>
                    <a:pt x="4221519" y="1171331"/>
                  </a:lnTo>
                  <a:lnTo>
                    <a:pt x="0" y="117133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lvl="0" defTabSz="711200">
                <a:lnSpc>
                  <a:spcPct val="90000"/>
                </a:lnSpc>
                <a:spcBef>
                  <a:spcPct val="0"/>
                </a:spcBef>
                <a:spcAft>
                  <a:spcPct val="35000"/>
                </a:spcAft>
              </a:pPr>
              <a:r>
                <a:rPr lang="en-US" sz="1600" dirty="0">
                  <a:solidFill>
                    <a:srgbClr val="000000">
                      <a:hueOff val="0"/>
                      <a:satOff val="0"/>
                      <a:lumOff val="0"/>
                      <a:alphaOff val="0"/>
                    </a:srgbClr>
                  </a:solidFill>
                  <a:latin typeface="IBM Plex Sans" panose="020B0503050203000203" pitchFamily="34" charset="0"/>
                </a:rPr>
                <a:t>They identify how query and form parameters, headers, cookies, and other pieces of the HTTP request message map to Java parameters and fields.</a:t>
              </a:r>
            </a:p>
          </p:txBody>
        </p:sp>
        <p:sp>
          <p:nvSpPr>
            <p:cNvPr id="12" name="Straight Connector 11">
              <a:extLst>
                <a:ext uri="{FF2B5EF4-FFF2-40B4-BE49-F238E27FC236}">
                  <a16:creationId xmlns:a16="http://schemas.microsoft.com/office/drawing/2014/main" id="{E8352022-C397-42EF-9018-956C723B1736}"/>
                </a:ext>
              </a:extLst>
            </p:cNvPr>
            <p:cNvSpPr/>
            <p:nvPr/>
          </p:nvSpPr>
          <p:spPr>
            <a:xfrm>
              <a:off x="6039537" y="4627637"/>
              <a:ext cx="5436000" cy="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13" name="Freeform: Shape 12">
              <a:extLst>
                <a:ext uri="{FF2B5EF4-FFF2-40B4-BE49-F238E27FC236}">
                  <a16:creationId xmlns:a16="http://schemas.microsoft.com/office/drawing/2014/main" id="{F0982FF2-5F8A-4097-B8F1-DF695B8572FB}"/>
                </a:ext>
              </a:extLst>
            </p:cNvPr>
            <p:cNvSpPr/>
            <p:nvPr/>
          </p:nvSpPr>
          <p:spPr>
            <a:xfrm>
              <a:off x="6152463" y="4686204"/>
              <a:ext cx="5323074" cy="1171331"/>
            </a:xfrm>
            <a:custGeom>
              <a:avLst/>
              <a:gdLst>
                <a:gd name="connsiteX0" fmla="*/ 0 w 4221519"/>
                <a:gd name="connsiteY0" fmla="*/ 0 h 1171331"/>
                <a:gd name="connsiteX1" fmla="*/ 4221519 w 4221519"/>
                <a:gd name="connsiteY1" fmla="*/ 0 h 1171331"/>
                <a:gd name="connsiteX2" fmla="*/ 4221519 w 4221519"/>
                <a:gd name="connsiteY2" fmla="*/ 1171331 h 1171331"/>
                <a:gd name="connsiteX3" fmla="*/ 0 w 4221519"/>
                <a:gd name="connsiteY3" fmla="*/ 1171331 h 1171331"/>
                <a:gd name="connsiteX4" fmla="*/ 0 w 4221519"/>
                <a:gd name="connsiteY4" fmla="*/ 0 h 117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1519" h="1171331">
                  <a:moveTo>
                    <a:pt x="0" y="0"/>
                  </a:moveTo>
                  <a:lnTo>
                    <a:pt x="4221519" y="0"/>
                  </a:lnTo>
                  <a:lnTo>
                    <a:pt x="4221519" y="1171331"/>
                  </a:lnTo>
                  <a:lnTo>
                    <a:pt x="0" y="1171331"/>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lvl="0" defTabSz="711200">
                <a:lnSpc>
                  <a:spcPct val="90000"/>
                </a:lnSpc>
                <a:spcBef>
                  <a:spcPct val="0"/>
                </a:spcBef>
                <a:spcAft>
                  <a:spcPct val="35000"/>
                </a:spcAft>
              </a:pPr>
              <a:r>
                <a:rPr lang="en-US" sz="1600" dirty="0">
                  <a:solidFill>
                    <a:srgbClr val="000000">
                      <a:hueOff val="0"/>
                      <a:satOff val="0"/>
                      <a:lumOff val="0"/>
                      <a:alphaOff val="0"/>
                    </a:srgbClr>
                  </a:solidFill>
                  <a:latin typeface="IBM Plex Sans" panose="020B0503050203000203" pitchFamily="34" charset="0"/>
                </a:rPr>
                <a:t>They identify the available content types that can be consumed or produced for a resource.</a:t>
              </a:r>
            </a:p>
          </p:txBody>
        </p:sp>
        <p:sp>
          <p:nvSpPr>
            <p:cNvPr id="14" name="Straight Connector 13">
              <a:extLst>
                <a:ext uri="{FF2B5EF4-FFF2-40B4-BE49-F238E27FC236}">
                  <a16:creationId xmlns:a16="http://schemas.microsoft.com/office/drawing/2014/main" id="{B8FC5340-5149-4FF3-97DE-4F0972565E6A}"/>
                </a:ext>
              </a:extLst>
            </p:cNvPr>
            <p:cNvSpPr/>
            <p:nvPr/>
          </p:nvSpPr>
          <p:spPr>
            <a:xfrm>
              <a:off x="6039537" y="5847670"/>
              <a:ext cx="5436000" cy="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15" name="Straight Connector 14">
              <a:extLst>
                <a:ext uri="{FF2B5EF4-FFF2-40B4-BE49-F238E27FC236}">
                  <a16:creationId xmlns:a16="http://schemas.microsoft.com/office/drawing/2014/main" id="{ADC29768-B58A-4EB0-A6B4-72038EE6D4EE}"/>
                </a:ext>
              </a:extLst>
            </p:cNvPr>
            <p:cNvSpPr/>
            <p:nvPr/>
          </p:nvSpPr>
          <p:spPr>
            <a:xfrm>
              <a:off x="6039537" y="882265"/>
              <a:ext cx="5436000" cy="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16" name="Straight Connector 15">
              <a:extLst>
                <a:ext uri="{FF2B5EF4-FFF2-40B4-BE49-F238E27FC236}">
                  <a16:creationId xmlns:a16="http://schemas.microsoft.com/office/drawing/2014/main" id="{AE134157-D5CF-4065-A27D-D4BA5BF181BB}"/>
                </a:ext>
              </a:extLst>
            </p:cNvPr>
            <p:cNvSpPr/>
            <p:nvPr/>
          </p:nvSpPr>
          <p:spPr>
            <a:xfrm flipH="1">
              <a:off x="11465673" y="875426"/>
              <a:ext cx="10497" cy="4982110"/>
            </a:xfrm>
            <a:prstGeom prst="line">
              <a:avLst/>
            </a:prstGeom>
            <a:solidFill>
              <a:srgbClr val="637052">
                <a:hueOff val="0"/>
                <a:satOff val="0"/>
                <a:lumOff val="0"/>
                <a:alphaOff val="0"/>
              </a:srgbClr>
            </a:solidFill>
            <a:ln w="15875" cap="flat" cmpd="sng" algn="ctr">
              <a:solidFill>
                <a:srgbClr val="637052">
                  <a:tint val="5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2">
                <a:hueOff val="0"/>
                <a:satOff val="0"/>
                <a:lumOff val="0"/>
                <a:alphaOff val="0"/>
              </a:schemeClr>
            </a:fontRef>
          </p:style>
        </p:sp>
      </p:grpSp>
    </p:spTree>
    <p:extLst>
      <p:ext uri="{BB962C8B-B14F-4D97-AF65-F5344CB8AC3E}">
        <p14:creationId xmlns:p14="http://schemas.microsoft.com/office/powerpoint/2010/main" val="3465304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3356D2-FA43-43D7-B8D3-BC707343F0A6}"/>
              </a:ext>
            </a:extLst>
          </p:cNvPr>
          <p:cNvSpPr/>
          <p:nvPr/>
        </p:nvSpPr>
        <p:spPr>
          <a:xfrm>
            <a:off x="3493950" y="3630930"/>
            <a:ext cx="8317050" cy="2738120"/>
          </a:xfrm>
          <a:prstGeom prst="roundRect">
            <a:avLst>
              <a:gd name="adj" fmla="val 10173"/>
            </a:avLst>
          </a:prstGeom>
          <a:solidFill>
            <a:srgbClr val="CBD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7" name="Title 16">
            <a:extLst>
              <a:ext uri="{FF2B5EF4-FFF2-40B4-BE49-F238E27FC236}">
                <a16:creationId xmlns:a16="http://schemas.microsoft.com/office/drawing/2014/main" id="{64346F4D-4EC5-4EF1-A79D-336CAA706869}"/>
              </a:ext>
            </a:extLst>
          </p:cNvPr>
          <p:cNvSpPr>
            <a:spLocks noGrp="1"/>
          </p:cNvSpPr>
          <p:nvPr>
            <p:ph type="title"/>
          </p:nvPr>
        </p:nvSpPr>
        <p:spPr>
          <a:xfrm>
            <a:off x="381000" y="1305197"/>
            <a:ext cx="2476500" cy="4651466"/>
          </a:xfrm>
        </p:spPr>
        <p:txBody>
          <a:bodyPr anchor="t"/>
          <a:lstStyle/>
          <a:p>
            <a:r>
              <a:rPr lang="en-US" sz="2400" dirty="0"/>
              <a:t>JAX-RS HTTP Method Annotations</a:t>
            </a:r>
            <a:endParaRPr lang="en-IN" sz="2400" dirty="0"/>
          </a:p>
        </p:txBody>
      </p:sp>
      <p:sp>
        <p:nvSpPr>
          <p:cNvPr id="18" name="Text Placeholder 17">
            <a:extLst>
              <a:ext uri="{FF2B5EF4-FFF2-40B4-BE49-F238E27FC236}">
                <a16:creationId xmlns:a16="http://schemas.microsoft.com/office/drawing/2014/main" id="{7E061503-0CA7-42C4-885E-149BC486EDD7}"/>
              </a:ext>
            </a:extLst>
          </p:cNvPr>
          <p:cNvSpPr>
            <a:spLocks noGrp="1"/>
          </p:cNvSpPr>
          <p:nvPr>
            <p:ph type="body" sz="quarter" idx="11"/>
          </p:nvPr>
        </p:nvSpPr>
        <p:spPr/>
        <p:txBody>
          <a:bodyPr/>
          <a:lstStyle/>
          <a:p>
            <a:r>
              <a:rPr lang="en-US" dirty="0"/>
              <a:t>Spring Cloud: Introduction to REST</a:t>
            </a:r>
          </a:p>
        </p:txBody>
      </p:sp>
      <p:sp>
        <p:nvSpPr>
          <p:cNvPr id="19" name="Content Placeholder 5">
            <a:extLst>
              <a:ext uri="{FF2B5EF4-FFF2-40B4-BE49-F238E27FC236}">
                <a16:creationId xmlns:a16="http://schemas.microsoft.com/office/drawing/2014/main" id="{471ADB53-76CE-40DD-A52F-63C1F4581BA3}"/>
              </a:ext>
            </a:extLst>
          </p:cNvPr>
          <p:cNvSpPr txBox="1">
            <a:spLocks/>
          </p:cNvSpPr>
          <p:nvPr/>
        </p:nvSpPr>
        <p:spPr>
          <a:xfrm>
            <a:off x="3515948" y="1184910"/>
            <a:ext cx="8405950" cy="2103120"/>
          </a:xfrm>
          <a:prstGeom prst="rect">
            <a:avLst/>
          </a:prstGeom>
        </p:spPr>
        <p:txBody>
          <a:bodyPr anchor="t"/>
          <a:lst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chemeClr val="tx1"/>
                </a:solidFill>
              </a:rPr>
              <a:t>The following annotations bind a Java method to a HTTP method.</a:t>
            </a:r>
          </a:p>
          <a:p>
            <a:endParaRPr lang="en-US" sz="2000" b="1" dirty="0">
              <a:solidFill>
                <a:schemeClr val="tx1"/>
              </a:solidFill>
            </a:endParaRPr>
          </a:p>
          <a:p>
            <a:r>
              <a:rPr lang="en-US" sz="2000" b="1" dirty="0">
                <a:solidFill>
                  <a:srgbClr val="0549DA"/>
                </a:solidFill>
              </a:rPr>
              <a:t>@GET			@POST</a:t>
            </a:r>
          </a:p>
          <a:p>
            <a:r>
              <a:rPr lang="en-US" sz="2000" b="1" dirty="0">
                <a:solidFill>
                  <a:srgbClr val="0549DA"/>
                </a:solidFill>
              </a:rPr>
              <a:t>@PUT			@DELETE</a:t>
            </a:r>
          </a:p>
          <a:p>
            <a:r>
              <a:rPr lang="en-US" sz="2000" b="1" dirty="0">
                <a:solidFill>
                  <a:srgbClr val="0549DA"/>
                </a:solidFill>
              </a:rPr>
              <a:t>@OPTIONS		@HEAD</a:t>
            </a:r>
          </a:p>
          <a:p>
            <a:endParaRPr lang="en-IN" sz="2000" dirty="0">
              <a:solidFill>
                <a:schemeClr val="tx1"/>
              </a:solidFill>
            </a:endParaRPr>
          </a:p>
        </p:txBody>
      </p:sp>
      <p:sp>
        <p:nvSpPr>
          <p:cNvPr id="20" name="Content Placeholder 7">
            <a:extLst>
              <a:ext uri="{FF2B5EF4-FFF2-40B4-BE49-F238E27FC236}">
                <a16:creationId xmlns:a16="http://schemas.microsoft.com/office/drawing/2014/main" id="{CE8B5C60-36FB-47C2-8238-1300FC830670}"/>
              </a:ext>
            </a:extLst>
          </p:cNvPr>
          <p:cNvSpPr txBox="1">
            <a:spLocks/>
          </p:cNvSpPr>
          <p:nvPr/>
        </p:nvSpPr>
        <p:spPr>
          <a:xfrm>
            <a:off x="3628547" y="4165963"/>
            <a:ext cx="8180752" cy="1790700"/>
          </a:xfrm>
          <a:prstGeom prst="rect">
            <a:avLst/>
          </a:prstGeom>
        </p:spPr>
        <p:txBody>
          <a:bodyPr anchor="t"/>
          <a:lst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solidFill>
                  <a:schemeClr val="tx1"/>
                </a:solidFill>
              </a:rPr>
              <a:t>Only one HTTP annotation may be applied to a single Java method.</a:t>
            </a:r>
          </a:p>
          <a:p>
            <a:pPr marL="285750" indent="-285750">
              <a:buFont typeface="Arial" panose="020B0604020202020204" pitchFamily="34" charset="0"/>
              <a:buChar char="•"/>
            </a:pPr>
            <a:endParaRPr lang="en-US" sz="2000" dirty="0">
              <a:solidFill>
                <a:schemeClr val="tx1"/>
              </a:solidFill>
            </a:endParaRPr>
          </a:p>
          <a:p>
            <a:pPr marL="285750" indent="-285750">
              <a:buFont typeface="Arial" panose="020B0604020202020204" pitchFamily="34" charset="0"/>
              <a:buChar char="•"/>
            </a:pPr>
            <a:r>
              <a:rPr lang="en-US" sz="2000" dirty="0">
                <a:solidFill>
                  <a:schemeClr val="tx1"/>
                </a:solidFill>
              </a:rPr>
              <a:t>Multiple Java methods may be given the same HTTP method annotation, assuming that they are bound to different paths.</a:t>
            </a:r>
          </a:p>
        </p:txBody>
      </p:sp>
    </p:spTree>
    <p:extLst>
      <p:ext uri="{BB962C8B-B14F-4D97-AF65-F5344CB8AC3E}">
        <p14:creationId xmlns:p14="http://schemas.microsoft.com/office/powerpoint/2010/main" val="4269254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Introduction to REST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43197"/>
          </a:xfrm>
        </p:spPr>
        <p:txBody>
          <a:bodyPr/>
          <a:lstStyle/>
          <a:p>
            <a:r>
              <a:rPr lang="en-US" dirty="0"/>
              <a:t>JAX-RS @Path Annotation</a:t>
            </a:r>
            <a:endParaRPr lang="en-IN" dirty="0"/>
          </a:p>
        </p:txBody>
      </p:sp>
      <p:graphicFrame>
        <p:nvGraphicFramePr>
          <p:cNvPr id="6" name="Content Placeholder 2">
            <a:extLst>
              <a:ext uri="{FF2B5EF4-FFF2-40B4-BE49-F238E27FC236}">
                <a16:creationId xmlns:a16="http://schemas.microsoft.com/office/drawing/2014/main" id="{65C3EE24-D090-42B3-9705-29CF7BA050D9}"/>
              </a:ext>
            </a:extLst>
          </p:cNvPr>
          <p:cNvGraphicFramePr>
            <a:graphicFrameLocks/>
          </p:cNvGraphicFramePr>
          <p:nvPr>
            <p:extLst>
              <p:ext uri="{D42A27DB-BD31-4B8C-83A1-F6EECF244321}">
                <p14:modId xmlns:p14="http://schemas.microsoft.com/office/powerpoint/2010/main" val="1023768835"/>
              </p:ext>
            </p:extLst>
          </p:nvPr>
        </p:nvGraphicFramePr>
        <p:xfrm>
          <a:off x="381000" y="1381386"/>
          <a:ext cx="7842070" cy="5255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AE28F0C6-6133-4D9B-8412-EAC4A52C27FD}"/>
              </a:ext>
            </a:extLst>
          </p:cNvPr>
          <p:cNvPicPr>
            <a:picLocks noChangeAspect="1"/>
          </p:cNvPicPr>
          <p:nvPr/>
        </p:nvPicPr>
        <p:blipFill>
          <a:blip r:embed="rId7"/>
          <a:stretch>
            <a:fillRect/>
          </a:stretch>
        </p:blipFill>
        <p:spPr>
          <a:xfrm>
            <a:off x="8223070" y="2332760"/>
            <a:ext cx="3144866" cy="3143854"/>
          </a:xfrm>
          <a:prstGeom prst="rect">
            <a:avLst/>
          </a:prstGeom>
        </p:spPr>
      </p:pic>
    </p:spTree>
    <p:extLst>
      <p:ext uri="{BB962C8B-B14F-4D97-AF65-F5344CB8AC3E}">
        <p14:creationId xmlns:p14="http://schemas.microsoft.com/office/powerpoint/2010/main" val="2953865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Introduction to REST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43197"/>
          </a:xfrm>
        </p:spPr>
        <p:txBody>
          <a:bodyPr/>
          <a:lstStyle/>
          <a:p>
            <a:r>
              <a:rPr lang="en-US" dirty="0"/>
              <a:t>Other commonly used JAX-RS Parameter Annotations</a:t>
            </a:r>
          </a:p>
        </p:txBody>
      </p:sp>
      <p:graphicFrame>
        <p:nvGraphicFramePr>
          <p:cNvPr id="7" name="Content Placeholder 2">
            <a:extLst>
              <a:ext uri="{FF2B5EF4-FFF2-40B4-BE49-F238E27FC236}">
                <a16:creationId xmlns:a16="http://schemas.microsoft.com/office/drawing/2014/main" id="{7B5151CC-658D-420D-9960-E41F4547809F}"/>
              </a:ext>
            </a:extLst>
          </p:cNvPr>
          <p:cNvGraphicFramePr>
            <a:graphicFrameLocks/>
          </p:cNvGraphicFramePr>
          <p:nvPr>
            <p:extLst>
              <p:ext uri="{D42A27DB-BD31-4B8C-83A1-F6EECF244321}">
                <p14:modId xmlns:p14="http://schemas.microsoft.com/office/powerpoint/2010/main" val="3459304042"/>
              </p:ext>
            </p:extLst>
          </p:nvPr>
        </p:nvGraphicFramePr>
        <p:xfrm>
          <a:off x="381000" y="1551933"/>
          <a:ext cx="6161103" cy="4734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E1A73F3-9B04-4369-98A5-37260F6F88EF}"/>
              </a:ext>
            </a:extLst>
          </p:cNvPr>
          <p:cNvPicPr>
            <a:picLocks noChangeAspect="1"/>
          </p:cNvPicPr>
          <p:nvPr/>
        </p:nvPicPr>
        <p:blipFill>
          <a:blip r:embed="rId7"/>
          <a:stretch>
            <a:fillRect/>
          </a:stretch>
        </p:blipFill>
        <p:spPr>
          <a:xfrm>
            <a:off x="8212289" y="2347289"/>
            <a:ext cx="3155566" cy="3143854"/>
          </a:xfrm>
          <a:prstGeom prst="rect">
            <a:avLst/>
          </a:prstGeom>
        </p:spPr>
      </p:pic>
    </p:spTree>
    <p:extLst>
      <p:ext uri="{BB962C8B-B14F-4D97-AF65-F5344CB8AC3E}">
        <p14:creationId xmlns:p14="http://schemas.microsoft.com/office/powerpoint/2010/main" val="3329730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190500" y="1828800"/>
            <a:ext cx="2667000" cy="53340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302000" y="1714500"/>
            <a:ext cx="8509000" cy="43815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Who I am: &lt;Instructor Name&gt;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Title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Organization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Role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Background</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Cloud: Introduction to REST</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4346F4D-4EC5-4EF1-A79D-336CAA706869}"/>
              </a:ext>
            </a:extLst>
          </p:cNvPr>
          <p:cNvSpPr>
            <a:spLocks noGrp="1"/>
          </p:cNvSpPr>
          <p:nvPr>
            <p:ph type="title"/>
          </p:nvPr>
        </p:nvSpPr>
        <p:spPr>
          <a:xfrm>
            <a:off x="381000" y="2115094"/>
            <a:ext cx="2476500" cy="1568632"/>
          </a:xfrm>
        </p:spPr>
        <p:txBody>
          <a:bodyPr anchor="t"/>
          <a:lstStyle/>
          <a:p>
            <a:r>
              <a:rPr lang="en-US" dirty="0"/>
              <a:t>JAX-RS Annotations: Examples</a:t>
            </a:r>
            <a:endParaRPr lang="en-IN" dirty="0"/>
          </a:p>
        </p:txBody>
      </p:sp>
      <p:sp>
        <p:nvSpPr>
          <p:cNvPr id="18" name="Text Placeholder 17">
            <a:extLst>
              <a:ext uri="{FF2B5EF4-FFF2-40B4-BE49-F238E27FC236}">
                <a16:creationId xmlns:a16="http://schemas.microsoft.com/office/drawing/2014/main" id="{7E061503-0CA7-42C4-885E-149BC486EDD7}"/>
              </a:ext>
            </a:extLst>
          </p:cNvPr>
          <p:cNvSpPr>
            <a:spLocks noGrp="1"/>
          </p:cNvSpPr>
          <p:nvPr>
            <p:ph type="body" sz="quarter" idx="11"/>
          </p:nvPr>
        </p:nvSpPr>
        <p:spPr/>
        <p:txBody>
          <a:bodyPr/>
          <a:lstStyle/>
          <a:p>
            <a:r>
              <a:rPr lang="en-US" dirty="0"/>
              <a:t>Spring Cloud: Introduction to REST</a:t>
            </a:r>
          </a:p>
        </p:txBody>
      </p:sp>
      <p:sp>
        <p:nvSpPr>
          <p:cNvPr id="6" name="Content Placeholder 2">
            <a:extLst>
              <a:ext uri="{FF2B5EF4-FFF2-40B4-BE49-F238E27FC236}">
                <a16:creationId xmlns:a16="http://schemas.microsoft.com/office/drawing/2014/main" id="{B54DD946-7FD7-48F7-AE45-71A025CA7C33}"/>
              </a:ext>
            </a:extLst>
          </p:cNvPr>
          <p:cNvSpPr txBox="1">
            <a:spLocks/>
          </p:cNvSpPr>
          <p:nvPr/>
        </p:nvSpPr>
        <p:spPr>
          <a:xfrm>
            <a:off x="3443607" y="563880"/>
            <a:ext cx="8106924" cy="6037217"/>
          </a:xfrm>
          <a:prstGeom prst="rect">
            <a:avLst/>
          </a:prstGeom>
        </p:spPr>
        <p:txBody>
          <a:bodyPr vert="horz" lIns="0" tIns="45720" rIns="0" bIns="45720" rtlCol="0" anchor="ctr">
            <a:noAutofit/>
          </a:bodyPr>
          <a:lstStyle>
            <a:lvl1pPr marL="109722" indent="-109722" algn="l" defTabSz="1097219" rtl="0" eaLnBrk="1" latinLnBrk="0" hangingPunct="1">
              <a:lnSpc>
                <a:spcPct val="90000"/>
              </a:lnSpc>
              <a:spcBef>
                <a:spcPts val="1440"/>
              </a:spcBef>
              <a:spcAft>
                <a:spcPts val="24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460832" indent="-219444" algn="l" defTabSz="1097219" rtl="0" eaLnBrk="1" latinLnBrk="0" hangingPunct="1">
              <a:lnSpc>
                <a:spcPct val="90000"/>
              </a:lnSpc>
              <a:spcBef>
                <a:spcPts val="240"/>
              </a:spcBef>
              <a:spcAft>
                <a:spcPts val="480"/>
              </a:spcAft>
              <a:buClr>
                <a:schemeClr val="accent1"/>
              </a:buClr>
              <a:buFont typeface="Calibri" pitchFamily="34" charset="0"/>
              <a:buChar char="◦"/>
              <a:defRPr sz="2160" kern="1200">
                <a:solidFill>
                  <a:schemeClr val="tx1">
                    <a:lumMod val="75000"/>
                    <a:lumOff val="25000"/>
                  </a:schemeClr>
                </a:solidFill>
                <a:latin typeface="+mn-lt"/>
                <a:ea typeface="+mn-ea"/>
                <a:cs typeface="+mn-cs"/>
              </a:defRPr>
            </a:lvl2pPr>
            <a:lvl3pPr marL="680276" indent="-219444"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3pPr>
            <a:lvl4pPr marL="899720" indent="-219444"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4pPr>
            <a:lvl5pPr marL="1119164" indent="-219444"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5pPr>
            <a:lvl6pPr marL="1319927" indent="-274305"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6pPr>
            <a:lvl7pPr marL="1559914" indent="-274305"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7pPr>
            <a:lvl8pPr marL="1799901" indent="-274305"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8pPr>
            <a:lvl9pPr marL="2039888" indent="-274305"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9pPr>
          </a:lstStyle>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1"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@Path</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("example")</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1"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public</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r>
              <a:rPr kumimoji="0" lang="en-US" sz="1700" b="1"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class</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r>
              <a:rPr kumimoji="0" lang="en-US" sz="1700" b="1" i="0" u="none" strike="noStrike" kern="1200" cap="none" spc="0" normalizeH="0" baseline="0" noProof="0" dirty="0" err="1">
                <a:ln>
                  <a:noFill/>
                </a:ln>
                <a:solidFill>
                  <a:srgbClr val="000000">
                    <a:lumMod val="75000"/>
                    <a:lumOff val="25000"/>
                  </a:srgbClr>
                </a:solidFill>
                <a:effectLst/>
                <a:uLnTx/>
                <a:uFillTx/>
                <a:latin typeface="Courier New" pitchFamily="49" charset="0"/>
                <a:ea typeface="+mn-ea"/>
                <a:cs typeface="Courier New" pitchFamily="49" charset="0"/>
              </a:rPr>
              <a:t>ExampleWebServiceRest</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r>
              <a:rPr kumimoji="0" lang="en-US" sz="1700" b="1"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@GET</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r>
              <a:rPr kumimoji="0" lang="en-US" sz="1700" b="1"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public</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Item </a:t>
            </a:r>
            <a:r>
              <a:rPr kumimoji="0" lang="en-US" sz="1700" b="1" i="0" u="none" strike="noStrike" kern="1200" cap="none" spc="0" normalizeH="0" baseline="0" noProof="0" dirty="0" err="1">
                <a:ln>
                  <a:noFill/>
                </a:ln>
                <a:solidFill>
                  <a:srgbClr val="000000">
                    <a:lumMod val="75000"/>
                    <a:lumOff val="25000"/>
                  </a:srgbClr>
                </a:solidFill>
                <a:effectLst/>
                <a:uLnTx/>
                <a:uFillTx/>
                <a:latin typeface="Courier New" pitchFamily="49" charset="0"/>
                <a:ea typeface="+mn-ea"/>
                <a:cs typeface="Courier New" pitchFamily="49" charset="0"/>
              </a:rPr>
              <a:t>getInfo</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a:t>
            </a:r>
            <a:r>
              <a:rPr kumimoji="0" lang="en-US" sz="1700" b="1"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700" b="1"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QueryParam</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a:t>
            </a:r>
            <a:r>
              <a:rPr kumimoji="0" lang="en-US" sz="1700" b="0" i="0" u="none" strike="noStrike" kern="1200" cap="none" spc="0" normalizeH="0" baseline="0" noProof="0" dirty="0" err="1">
                <a:ln>
                  <a:noFill/>
                </a:ln>
                <a:solidFill>
                  <a:srgbClr val="000000">
                    <a:lumMod val="75000"/>
                    <a:lumOff val="25000"/>
                  </a:srgbClr>
                </a:solidFill>
                <a:effectLst/>
                <a:uLnTx/>
                <a:uFillTx/>
                <a:latin typeface="Courier New" pitchFamily="49" charset="0"/>
                <a:ea typeface="+mn-ea"/>
                <a:cs typeface="Courier New" pitchFamily="49" charset="0"/>
              </a:rPr>
              <a:t>infoId</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Long id) {</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 @</a:t>
            </a:r>
            <a:r>
              <a:rPr kumimoji="0" lang="en-US" sz="1700" b="0" i="0" u="none" strike="noStrike" kern="1200" cap="none" spc="0" normalizeH="0" baseline="0" noProof="0" dirty="0" err="1">
                <a:ln>
                  <a:noFill/>
                </a:ln>
                <a:solidFill>
                  <a:srgbClr val="000000">
                    <a:lumMod val="75000"/>
                    <a:lumOff val="25000"/>
                  </a:srgbClr>
                </a:solidFill>
                <a:effectLst/>
                <a:uLnTx/>
                <a:uFillTx/>
                <a:latin typeface="Courier New" pitchFamily="49" charset="0"/>
                <a:ea typeface="+mn-ea"/>
                <a:cs typeface="Courier New" pitchFamily="49" charset="0"/>
              </a:rPr>
              <a:t>QueryParam</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example</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endPar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endParaRP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endPar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endParaRP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endPar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endParaRP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r>
              <a:rPr kumimoji="0" lang="en-US" sz="1700" b="1"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@POST</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1"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public</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Response </a:t>
            </a:r>
            <a:r>
              <a:rPr kumimoji="0" lang="en-US" sz="1700" b="1" i="0" u="none" strike="noStrike" kern="1200" cap="none" spc="0" normalizeH="0" baseline="0" noProof="0" dirty="0" err="1">
                <a:ln>
                  <a:noFill/>
                </a:ln>
                <a:solidFill>
                  <a:srgbClr val="000000">
                    <a:lumMod val="75000"/>
                    <a:lumOff val="25000"/>
                  </a:srgbClr>
                </a:solidFill>
                <a:effectLst/>
                <a:uLnTx/>
                <a:uFillTx/>
                <a:latin typeface="Courier New" pitchFamily="49" charset="0"/>
                <a:ea typeface="+mn-ea"/>
                <a:cs typeface="Courier New" pitchFamily="49" charset="0"/>
              </a:rPr>
              <a:t>editInfo</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a:t>
            </a:r>
            <a:r>
              <a:rPr kumimoji="0" lang="en-US" sz="1700" b="1"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700" b="1"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FormParam</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a:t>
            </a:r>
            <a:r>
              <a:rPr kumimoji="0" lang="en-US" sz="1700" b="0" i="0" u="none" strike="noStrike" kern="1200" cap="none" spc="0" normalizeH="0" baseline="0" noProof="0" dirty="0" err="1">
                <a:ln>
                  <a:noFill/>
                </a:ln>
                <a:solidFill>
                  <a:srgbClr val="000000">
                    <a:lumMod val="75000"/>
                    <a:lumOff val="25000"/>
                  </a:srgbClr>
                </a:solidFill>
                <a:effectLst/>
                <a:uLnTx/>
                <a:uFillTx/>
                <a:latin typeface="Courier New" pitchFamily="49" charset="0"/>
                <a:ea typeface="+mn-ea"/>
                <a:cs typeface="Courier New" pitchFamily="49" charset="0"/>
              </a:rPr>
              <a:t>infoId</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Long id, </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r>
              <a:rPr kumimoji="0" lang="en-US" sz="1700" b="1"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700" b="1"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FormParam</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("value") String value) {</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 @</a:t>
            </a:r>
            <a:r>
              <a:rPr kumimoji="0" lang="en-US" sz="1700" b="0" i="0" u="none" strike="noStrike" kern="1200" cap="none" spc="0" normalizeH="0" baseline="0" noProof="0" dirty="0" err="1">
                <a:ln>
                  <a:noFill/>
                </a:ln>
                <a:solidFill>
                  <a:srgbClr val="000000">
                    <a:lumMod val="75000"/>
                    <a:lumOff val="25000"/>
                  </a:srgbClr>
                </a:solidFill>
                <a:effectLst/>
                <a:uLnTx/>
                <a:uFillTx/>
                <a:latin typeface="Courier New" pitchFamily="49" charset="0"/>
                <a:ea typeface="+mn-ea"/>
                <a:cs typeface="Courier New" pitchFamily="49" charset="0"/>
              </a:rPr>
              <a:t>FormParam</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example</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endParaRPr kumimoji="0" lang="en-US" sz="1700" b="1"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endParaRP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endParaRPr kumimoji="0" lang="en-US" sz="1700" b="1"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endParaRP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endParaRPr kumimoji="0" lang="en-US" sz="1700" b="1"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endParaRP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r>
              <a:rPr kumimoji="0" lang="en-US" sz="1700" b="1"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@GET</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r>
              <a:rPr kumimoji="0" lang="en-US" sz="1700" b="1"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@Path</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("{category}/{subcategory:[^/]*}")</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r>
              <a:rPr kumimoji="0" lang="en-US" sz="1700" b="1"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public</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List&lt;Info&gt; </a:t>
            </a:r>
            <a:r>
              <a:rPr kumimoji="0" lang="en-US" sz="1700" b="1" i="0" u="none" strike="noStrike" kern="1200" cap="none" spc="0" normalizeH="0" baseline="0" noProof="0" dirty="0" err="1">
                <a:ln>
                  <a:noFill/>
                </a:ln>
                <a:solidFill>
                  <a:srgbClr val="000000">
                    <a:lumMod val="75000"/>
                    <a:lumOff val="25000"/>
                  </a:srgbClr>
                </a:solidFill>
                <a:effectLst/>
                <a:uLnTx/>
                <a:uFillTx/>
                <a:latin typeface="Courier New" pitchFamily="49" charset="0"/>
                <a:ea typeface="+mn-ea"/>
                <a:cs typeface="Courier New" pitchFamily="49" charset="0"/>
              </a:rPr>
              <a:t>getInfos</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r>
              <a:rPr kumimoji="0" lang="en-US" sz="1700" b="1"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700" b="1"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PathParam</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("category") String category) {</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r>
              <a:rPr kumimoji="0" lang="en-US" sz="1700" b="1" i="0" u="none" strike="noStrike" kern="1200" cap="none" spc="0" normalizeH="0" baseline="0" noProof="0" dirty="0">
                <a:ln>
                  <a:noFill/>
                </a:ln>
                <a:solidFill>
                  <a:srgbClr val="0000FF"/>
                </a:solidFill>
                <a:effectLst/>
                <a:uLnTx/>
                <a:uFillTx/>
                <a:latin typeface="Courier New" pitchFamily="49" charset="0"/>
                <a:ea typeface="+mn-ea"/>
                <a:cs typeface="Courier New" pitchFamily="49" charset="0"/>
              </a:rPr>
              <a:t>@</a:t>
            </a:r>
            <a:r>
              <a:rPr kumimoji="0" lang="en-US" sz="1700" b="1" i="0" u="none" strike="noStrike" kern="1200" cap="none" spc="0" normalizeH="0" baseline="0" noProof="0" dirty="0" err="1">
                <a:ln>
                  <a:noFill/>
                </a:ln>
                <a:solidFill>
                  <a:srgbClr val="0000FF"/>
                </a:solidFill>
                <a:effectLst/>
                <a:uLnTx/>
                <a:uFillTx/>
                <a:latin typeface="Courier New" pitchFamily="49" charset="0"/>
                <a:ea typeface="+mn-ea"/>
                <a:cs typeface="Courier New" pitchFamily="49" charset="0"/>
              </a:rPr>
              <a:t>PathParam</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("subcategory") String subcategory) {</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 @Path and @</a:t>
            </a:r>
            <a:r>
              <a:rPr kumimoji="0" lang="en-US" sz="1700" b="0" i="0" u="none" strike="noStrike" kern="1200" cap="none" spc="0" normalizeH="0" baseline="0" noProof="0" dirty="0" err="1">
                <a:ln>
                  <a:noFill/>
                </a:ln>
                <a:solidFill>
                  <a:srgbClr val="000000">
                    <a:lumMod val="75000"/>
                    <a:lumOff val="25000"/>
                  </a:srgbClr>
                </a:solidFill>
                <a:effectLst/>
                <a:uLnTx/>
                <a:uFillTx/>
                <a:latin typeface="Courier New" pitchFamily="49" charset="0"/>
                <a:ea typeface="+mn-ea"/>
                <a:cs typeface="Courier New" pitchFamily="49" charset="0"/>
              </a:rPr>
              <a:t>PathParam</a:t>
            </a: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example</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    }</a:t>
            </a:r>
          </a:p>
          <a:p>
            <a:pPr marL="0" marR="0" lvl="0" indent="0" algn="l" defTabSz="972317" rtl="0" eaLnBrk="1" fontAlgn="auto" latinLnBrk="0" hangingPunct="1">
              <a:lnSpc>
                <a:spcPct val="90000"/>
              </a:lnSpc>
              <a:spcBef>
                <a:spcPts val="0"/>
              </a:spcBef>
              <a:spcAft>
                <a:spcPts val="0"/>
              </a:spcAft>
              <a:buClrTx/>
              <a:buSzPct val="100000"/>
              <a:buFont typeface="Calibri" panose="020F0502020204030204" pitchFamily="34" charset="0"/>
              <a:buNone/>
              <a:tabLst/>
              <a:defRPr/>
            </a:pPr>
            <a:r>
              <a:rPr kumimoji="0" lang="en-US" sz="1700" b="0" i="0" u="none" strike="noStrike" kern="1200" cap="none" spc="0" normalizeH="0" baseline="0" noProof="0" dirty="0">
                <a:ln>
                  <a:noFill/>
                </a:ln>
                <a:solidFill>
                  <a:srgbClr val="000000">
                    <a:lumMod val="75000"/>
                    <a:lumOff val="25000"/>
                  </a:srgbClr>
                </a:solidFill>
                <a:effectLst/>
                <a:uLnTx/>
                <a:uFillTx/>
                <a:latin typeface="Courier New" pitchFamily="49" charset="0"/>
                <a:ea typeface="+mn-ea"/>
                <a:cs typeface="Courier New" pitchFamily="49" charset="0"/>
              </a:rPr>
              <a:t>}</a:t>
            </a:r>
          </a:p>
          <a:p>
            <a:pPr marL="0" marR="0" lvl="0" indent="0" algn="l" defTabSz="1097219" rtl="0" eaLnBrk="1" fontAlgn="auto" latinLnBrk="0" hangingPunct="1">
              <a:lnSpc>
                <a:spcPct val="90000"/>
              </a:lnSpc>
              <a:spcBef>
                <a:spcPts val="0"/>
              </a:spcBef>
              <a:spcAft>
                <a:spcPts val="0"/>
              </a:spcAft>
              <a:buClr>
                <a:srgbClr val="E48312"/>
              </a:buClr>
              <a:buSzPct val="100000"/>
              <a:buFont typeface="Calibri" panose="020F0502020204030204" pitchFamily="34" charset="0"/>
              <a:buNone/>
              <a:tabLst/>
              <a:defRPr/>
            </a:pPr>
            <a:endParaRPr kumimoji="0" lang="en-US" sz="17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070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4346F4D-4EC5-4EF1-A79D-336CAA706869}"/>
              </a:ext>
            </a:extLst>
          </p:cNvPr>
          <p:cNvSpPr>
            <a:spLocks noGrp="1"/>
          </p:cNvSpPr>
          <p:nvPr>
            <p:ph type="title"/>
          </p:nvPr>
        </p:nvSpPr>
        <p:spPr>
          <a:xfrm>
            <a:off x="381000" y="2115094"/>
            <a:ext cx="2476500" cy="2274026"/>
          </a:xfrm>
        </p:spPr>
        <p:txBody>
          <a:bodyPr anchor="t"/>
          <a:lstStyle/>
          <a:p>
            <a:pPr defTabSz="486141"/>
            <a:r>
              <a:rPr lang="en-US" sz="2800" dirty="0">
                <a:solidFill>
                  <a:srgbClr val="FFFFFF"/>
                </a:solidFill>
                <a:latin typeface="IBM Plex Sans" panose="020B0503050203000203" pitchFamily="34" charset="0"/>
              </a:rPr>
              <a:t>JAX-RS Annotation for controlling </a:t>
            </a:r>
            <a:r>
              <a:rPr lang="en-US" sz="2800" i="1" dirty="0">
                <a:solidFill>
                  <a:srgbClr val="FFFFFF"/>
                </a:solidFill>
                <a:latin typeface="IBM Plex Sans" panose="020B0503050203000203" pitchFamily="34" charset="0"/>
                <a:cs typeface="Times New Roman" panose="02020603050405020304" pitchFamily="18" charset="0"/>
              </a:rPr>
              <a:t>Re</a:t>
            </a:r>
            <a:r>
              <a:rPr lang="en-US" sz="2800" dirty="0">
                <a:solidFill>
                  <a:srgbClr val="FFFFFF"/>
                </a:solidFill>
                <a:latin typeface="IBM Plex Sans" panose="020B0503050203000203" pitchFamily="34" charset="0"/>
              </a:rPr>
              <a:t>presentation</a:t>
            </a:r>
            <a:endParaRPr lang="en-US" sz="2800" dirty="0">
              <a:solidFill>
                <a:srgbClr val="000000"/>
              </a:solidFill>
              <a:latin typeface="IBM Plex Sans" panose="020B0503050203000203" pitchFamily="34" charset="0"/>
            </a:endParaRPr>
          </a:p>
        </p:txBody>
      </p:sp>
      <p:sp>
        <p:nvSpPr>
          <p:cNvPr id="18" name="Text Placeholder 17">
            <a:extLst>
              <a:ext uri="{FF2B5EF4-FFF2-40B4-BE49-F238E27FC236}">
                <a16:creationId xmlns:a16="http://schemas.microsoft.com/office/drawing/2014/main" id="{7E061503-0CA7-42C4-885E-149BC486EDD7}"/>
              </a:ext>
            </a:extLst>
          </p:cNvPr>
          <p:cNvSpPr>
            <a:spLocks noGrp="1"/>
          </p:cNvSpPr>
          <p:nvPr>
            <p:ph type="body" sz="quarter" idx="11"/>
          </p:nvPr>
        </p:nvSpPr>
        <p:spPr/>
        <p:txBody>
          <a:bodyPr/>
          <a:lstStyle/>
          <a:p>
            <a:r>
              <a:rPr lang="en-US" dirty="0"/>
              <a:t>Spring Cloud: Introduction to REST</a:t>
            </a:r>
          </a:p>
        </p:txBody>
      </p:sp>
      <p:graphicFrame>
        <p:nvGraphicFramePr>
          <p:cNvPr id="10" name="Content Placeholder 2">
            <a:extLst>
              <a:ext uri="{FF2B5EF4-FFF2-40B4-BE49-F238E27FC236}">
                <a16:creationId xmlns:a16="http://schemas.microsoft.com/office/drawing/2014/main" id="{7F704957-FA6F-4EC2-B5EE-A00FA181A04A}"/>
              </a:ext>
            </a:extLst>
          </p:cNvPr>
          <p:cNvGraphicFramePr>
            <a:graphicFrameLocks/>
          </p:cNvGraphicFramePr>
          <p:nvPr>
            <p:extLst>
              <p:ext uri="{D42A27DB-BD31-4B8C-83A1-F6EECF244321}">
                <p14:modId xmlns:p14="http://schemas.microsoft.com/office/powerpoint/2010/main" val="110245935"/>
              </p:ext>
            </p:extLst>
          </p:nvPr>
        </p:nvGraphicFramePr>
        <p:xfrm>
          <a:off x="3648891" y="650965"/>
          <a:ext cx="7794172" cy="55560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7016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4346F4D-4EC5-4EF1-A79D-336CAA706869}"/>
              </a:ext>
            </a:extLst>
          </p:cNvPr>
          <p:cNvSpPr>
            <a:spLocks noGrp="1"/>
          </p:cNvSpPr>
          <p:nvPr>
            <p:ph type="title"/>
          </p:nvPr>
        </p:nvSpPr>
        <p:spPr>
          <a:xfrm>
            <a:off x="381000" y="2115094"/>
            <a:ext cx="2476500" cy="2395946"/>
          </a:xfrm>
        </p:spPr>
        <p:txBody>
          <a:bodyPr anchor="t"/>
          <a:lstStyle/>
          <a:p>
            <a:r>
              <a:rPr lang="en-US" dirty="0"/>
              <a:t>Examples of @Produces and @Consumes:</a:t>
            </a:r>
            <a:br>
              <a:rPr lang="en-US" dirty="0"/>
            </a:br>
            <a:endParaRPr lang="en-IN" dirty="0"/>
          </a:p>
        </p:txBody>
      </p:sp>
      <p:sp>
        <p:nvSpPr>
          <p:cNvPr id="18" name="Text Placeholder 17">
            <a:extLst>
              <a:ext uri="{FF2B5EF4-FFF2-40B4-BE49-F238E27FC236}">
                <a16:creationId xmlns:a16="http://schemas.microsoft.com/office/drawing/2014/main" id="{7E061503-0CA7-42C4-885E-149BC486EDD7}"/>
              </a:ext>
            </a:extLst>
          </p:cNvPr>
          <p:cNvSpPr>
            <a:spLocks noGrp="1"/>
          </p:cNvSpPr>
          <p:nvPr>
            <p:ph type="body" sz="quarter" idx="11"/>
          </p:nvPr>
        </p:nvSpPr>
        <p:spPr/>
        <p:txBody>
          <a:bodyPr/>
          <a:lstStyle/>
          <a:p>
            <a:r>
              <a:rPr lang="en-US" dirty="0"/>
              <a:t>Spring Cloud: Introduction to REST</a:t>
            </a:r>
          </a:p>
        </p:txBody>
      </p:sp>
      <p:sp>
        <p:nvSpPr>
          <p:cNvPr id="6" name="Content Placeholder 2">
            <a:extLst>
              <a:ext uri="{FF2B5EF4-FFF2-40B4-BE49-F238E27FC236}">
                <a16:creationId xmlns:a16="http://schemas.microsoft.com/office/drawing/2014/main" id="{B54DD946-7FD7-48F7-AE45-71A025CA7C33}"/>
              </a:ext>
            </a:extLst>
          </p:cNvPr>
          <p:cNvSpPr txBox="1">
            <a:spLocks/>
          </p:cNvSpPr>
          <p:nvPr/>
        </p:nvSpPr>
        <p:spPr>
          <a:xfrm>
            <a:off x="3443607" y="563880"/>
            <a:ext cx="8106924" cy="6037217"/>
          </a:xfrm>
          <a:prstGeom prst="rect">
            <a:avLst/>
          </a:prstGeom>
        </p:spPr>
        <p:txBody>
          <a:bodyPr vert="horz" lIns="0" tIns="45720" rIns="0" bIns="45720" rtlCol="0" anchor="ctr">
            <a:noAutofit/>
          </a:bodyPr>
          <a:lstStyle>
            <a:lvl1pPr marL="109722" indent="-109722" algn="l" defTabSz="1097219" rtl="0" eaLnBrk="1" latinLnBrk="0" hangingPunct="1">
              <a:lnSpc>
                <a:spcPct val="90000"/>
              </a:lnSpc>
              <a:spcBef>
                <a:spcPts val="1440"/>
              </a:spcBef>
              <a:spcAft>
                <a:spcPts val="24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460832" indent="-219444" algn="l" defTabSz="1097219" rtl="0" eaLnBrk="1" latinLnBrk="0" hangingPunct="1">
              <a:lnSpc>
                <a:spcPct val="90000"/>
              </a:lnSpc>
              <a:spcBef>
                <a:spcPts val="240"/>
              </a:spcBef>
              <a:spcAft>
                <a:spcPts val="480"/>
              </a:spcAft>
              <a:buClr>
                <a:schemeClr val="accent1"/>
              </a:buClr>
              <a:buFont typeface="Calibri" pitchFamily="34" charset="0"/>
              <a:buChar char="◦"/>
              <a:defRPr sz="2160" kern="1200">
                <a:solidFill>
                  <a:schemeClr val="tx1">
                    <a:lumMod val="75000"/>
                    <a:lumOff val="25000"/>
                  </a:schemeClr>
                </a:solidFill>
                <a:latin typeface="+mn-lt"/>
                <a:ea typeface="+mn-ea"/>
                <a:cs typeface="+mn-cs"/>
              </a:defRPr>
            </a:lvl2pPr>
            <a:lvl3pPr marL="680276" indent="-219444"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3pPr>
            <a:lvl4pPr marL="899720" indent="-219444"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4pPr>
            <a:lvl5pPr marL="1119164" indent="-219444"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5pPr>
            <a:lvl6pPr marL="1319927" indent="-274305"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6pPr>
            <a:lvl7pPr marL="1559914" indent="-274305"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7pPr>
            <a:lvl8pPr marL="1799901" indent="-274305"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8pPr>
            <a:lvl9pPr marL="2039888" indent="-274305" algn="l" defTabSz="1097219"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9pPr>
          </a:lstStyle>
          <a:p>
            <a:pPr marL="0" lvl="0" indent="0" defTabSz="972317">
              <a:spcBef>
                <a:spcPts val="0"/>
              </a:spcBef>
              <a:spcAft>
                <a:spcPts val="0"/>
              </a:spcAft>
              <a:buClrTx/>
              <a:buNone/>
            </a:pPr>
            <a:r>
              <a:rPr lang="en-US" sz="1800" b="1" dirty="0">
                <a:solidFill>
                  <a:srgbClr val="0000FF"/>
                </a:solidFill>
                <a:latin typeface="Courier New" pitchFamily="49" charset="0"/>
                <a:cs typeface="Courier New" pitchFamily="49" charset="0"/>
              </a:rPr>
              <a:t>@Path</a:t>
            </a:r>
            <a:r>
              <a:rPr lang="en-US" sz="1800" dirty="0">
                <a:solidFill>
                  <a:srgbClr val="000000">
                    <a:lumMod val="75000"/>
                    <a:lumOff val="25000"/>
                  </a:srgbClr>
                </a:solidFill>
                <a:latin typeface="Courier New" pitchFamily="49" charset="0"/>
                <a:cs typeface="Courier New" pitchFamily="49" charset="0"/>
              </a:rPr>
              <a:t>("example")</a:t>
            </a:r>
          </a:p>
          <a:p>
            <a:pPr marL="0" lvl="0" indent="0" defTabSz="972317">
              <a:spcBef>
                <a:spcPts val="0"/>
              </a:spcBef>
              <a:spcAft>
                <a:spcPts val="0"/>
              </a:spcAft>
              <a:buClrTx/>
              <a:buNone/>
            </a:pPr>
            <a:r>
              <a:rPr lang="en-US" sz="1800" b="1" dirty="0">
                <a:solidFill>
                  <a:srgbClr val="000000">
                    <a:lumMod val="75000"/>
                    <a:lumOff val="25000"/>
                  </a:srgbClr>
                </a:solidFill>
                <a:latin typeface="Courier New" pitchFamily="49" charset="0"/>
                <a:cs typeface="Courier New" pitchFamily="49" charset="0"/>
              </a:rPr>
              <a:t>public</a:t>
            </a:r>
            <a:r>
              <a:rPr lang="en-US" sz="1800" dirty="0">
                <a:solidFill>
                  <a:srgbClr val="000000">
                    <a:lumMod val="75000"/>
                    <a:lumOff val="25000"/>
                  </a:srgbClr>
                </a:solidFill>
                <a:latin typeface="Courier New" pitchFamily="49" charset="0"/>
                <a:cs typeface="Courier New" pitchFamily="49" charset="0"/>
              </a:rPr>
              <a:t> </a:t>
            </a:r>
            <a:r>
              <a:rPr lang="en-US" sz="1800" b="1" dirty="0">
                <a:solidFill>
                  <a:srgbClr val="000000">
                    <a:lumMod val="75000"/>
                    <a:lumOff val="25000"/>
                  </a:srgbClr>
                </a:solidFill>
                <a:latin typeface="Courier New" pitchFamily="49" charset="0"/>
                <a:cs typeface="Courier New" pitchFamily="49" charset="0"/>
              </a:rPr>
              <a:t>class</a:t>
            </a:r>
            <a:r>
              <a:rPr lang="en-US" sz="1800" dirty="0">
                <a:solidFill>
                  <a:srgbClr val="000000">
                    <a:lumMod val="75000"/>
                    <a:lumOff val="25000"/>
                  </a:srgbClr>
                </a:solidFill>
                <a:latin typeface="Courier New" pitchFamily="49" charset="0"/>
                <a:cs typeface="Courier New" pitchFamily="49" charset="0"/>
              </a:rPr>
              <a:t> </a:t>
            </a:r>
            <a:r>
              <a:rPr lang="en-US" sz="1800" b="1" dirty="0" err="1">
                <a:solidFill>
                  <a:srgbClr val="000000">
                    <a:lumMod val="75000"/>
                    <a:lumOff val="25000"/>
                  </a:srgbClr>
                </a:solidFill>
                <a:latin typeface="Courier New" pitchFamily="49" charset="0"/>
                <a:cs typeface="Courier New" pitchFamily="49" charset="0"/>
              </a:rPr>
              <a:t>ExampleRestService</a:t>
            </a:r>
            <a:r>
              <a:rPr lang="en-US" sz="1800" dirty="0">
                <a:solidFill>
                  <a:srgbClr val="000000">
                    <a:lumMod val="75000"/>
                    <a:lumOff val="25000"/>
                  </a:srgbClr>
                </a:solidFill>
                <a:latin typeface="Courier New" pitchFamily="49" charset="0"/>
                <a:cs typeface="Courier New" pitchFamily="49" charset="0"/>
              </a:rPr>
              <a:t> {</a:t>
            </a:r>
          </a:p>
          <a:p>
            <a:pPr marL="0" lvl="0" indent="0" defTabSz="972317">
              <a:spcBef>
                <a:spcPts val="0"/>
              </a:spcBef>
              <a:spcAft>
                <a:spcPts val="0"/>
              </a:spcAft>
              <a:buClrTx/>
              <a:buNone/>
            </a:pPr>
            <a:endParaRPr lang="en-US" sz="1800" dirty="0">
              <a:solidFill>
                <a:srgbClr val="000000">
                  <a:lumMod val="75000"/>
                  <a:lumOff val="25000"/>
                </a:srgbClr>
              </a:solidFill>
              <a:latin typeface="Courier New" pitchFamily="49" charset="0"/>
              <a:cs typeface="Courier New" pitchFamily="49" charset="0"/>
            </a:endParaRPr>
          </a:p>
          <a:p>
            <a:pPr marL="0" lvl="0" indent="0" defTabSz="972317">
              <a:spcBef>
                <a:spcPts val="0"/>
              </a:spcBef>
              <a:spcAft>
                <a:spcPts val="0"/>
              </a:spcAft>
              <a:buClrTx/>
              <a:buNone/>
            </a:pPr>
            <a:r>
              <a:rPr lang="en-US" sz="1800" dirty="0">
                <a:solidFill>
                  <a:srgbClr val="000000">
                    <a:lumMod val="75000"/>
                    <a:lumOff val="25000"/>
                  </a:srgbClr>
                </a:solidFill>
                <a:latin typeface="Courier New" pitchFamily="49" charset="0"/>
                <a:cs typeface="Courier New" pitchFamily="49" charset="0"/>
              </a:rPr>
              <a:t>    </a:t>
            </a:r>
            <a:r>
              <a:rPr lang="en-US" sz="1800" b="1" dirty="0">
                <a:solidFill>
                  <a:srgbClr val="0000FF"/>
                </a:solidFill>
                <a:latin typeface="Courier New" pitchFamily="49" charset="0"/>
                <a:cs typeface="Courier New" pitchFamily="49" charset="0"/>
              </a:rPr>
              <a:t>@POST</a:t>
            </a:r>
          </a:p>
          <a:p>
            <a:pPr marL="0" lvl="0" indent="0" defTabSz="972317">
              <a:spcBef>
                <a:spcPts val="0"/>
              </a:spcBef>
              <a:spcAft>
                <a:spcPts val="0"/>
              </a:spcAft>
              <a:buClrTx/>
              <a:buNone/>
            </a:pPr>
            <a:r>
              <a:rPr lang="en-US" sz="1800" dirty="0">
                <a:solidFill>
                  <a:srgbClr val="000000">
                    <a:lumMod val="75000"/>
                    <a:lumOff val="25000"/>
                  </a:srgbClr>
                </a:solidFill>
                <a:latin typeface="Courier New" pitchFamily="49" charset="0"/>
                <a:cs typeface="Courier New" pitchFamily="49" charset="0"/>
              </a:rPr>
              <a:t>    </a:t>
            </a:r>
            <a:r>
              <a:rPr lang="en-US" sz="1800" b="1" dirty="0">
                <a:solidFill>
                  <a:srgbClr val="0000FF"/>
                </a:solidFill>
                <a:latin typeface="Courier New" pitchFamily="49" charset="0"/>
                <a:cs typeface="Courier New" pitchFamily="49" charset="0"/>
              </a:rPr>
              <a:t>@Path</a:t>
            </a:r>
            <a:r>
              <a:rPr lang="en-US" sz="1800" dirty="0">
                <a:solidFill>
                  <a:srgbClr val="000000">
                    <a:lumMod val="75000"/>
                    <a:lumOff val="25000"/>
                  </a:srgbClr>
                </a:solidFill>
                <a:latin typeface="Courier New" pitchFamily="49" charset="0"/>
                <a:cs typeface="Courier New" pitchFamily="49" charset="0"/>
              </a:rPr>
              <a:t>(“</a:t>
            </a:r>
            <a:r>
              <a:rPr lang="en-US" sz="1800" dirty="0" err="1">
                <a:solidFill>
                  <a:srgbClr val="000000">
                    <a:lumMod val="75000"/>
                    <a:lumOff val="25000"/>
                  </a:srgbClr>
                </a:solidFill>
                <a:latin typeface="Courier New" pitchFamily="49" charset="0"/>
                <a:cs typeface="Courier New" pitchFamily="49" charset="0"/>
              </a:rPr>
              <a:t>infos</a:t>
            </a:r>
            <a:r>
              <a:rPr lang="en-US" sz="1800" dirty="0">
                <a:solidFill>
                  <a:srgbClr val="000000">
                    <a:lumMod val="75000"/>
                    <a:lumOff val="25000"/>
                  </a:srgbClr>
                </a:solidFill>
                <a:latin typeface="Courier New" pitchFamily="49" charset="0"/>
                <a:cs typeface="Courier New" pitchFamily="49" charset="0"/>
              </a:rPr>
              <a:t>")</a:t>
            </a:r>
          </a:p>
          <a:p>
            <a:pPr marL="0" lvl="0" indent="0" defTabSz="972317">
              <a:spcBef>
                <a:spcPts val="0"/>
              </a:spcBef>
              <a:spcAft>
                <a:spcPts val="0"/>
              </a:spcAft>
              <a:buClrTx/>
              <a:buNone/>
            </a:pPr>
            <a:r>
              <a:rPr lang="en-US" sz="1800" dirty="0">
                <a:solidFill>
                  <a:srgbClr val="000000">
                    <a:lumMod val="75000"/>
                    <a:lumOff val="25000"/>
                  </a:srgbClr>
                </a:solidFill>
                <a:latin typeface="Courier New" pitchFamily="49" charset="0"/>
                <a:cs typeface="Courier New" pitchFamily="49" charset="0"/>
              </a:rPr>
              <a:t>    </a:t>
            </a:r>
            <a:r>
              <a:rPr lang="en-US" sz="1800" b="1" dirty="0">
                <a:solidFill>
                  <a:srgbClr val="0000FF"/>
                </a:solidFill>
                <a:latin typeface="Courier New" pitchFamily="49" charset="0"/>
                <a:cs typeface="Courier New" pitchFamily="49" charset="0"/>
              </a:rPr>
              <a:t>@Produces</a:t>
            </a:r>
            <a:r>
              <a:rPr lang="en-US" sz="1800" dirty="0">
                <a:solidFill>
                  <a:srgbClr val="000000">
                    <a:lumMod val="75000"/>
                    <a:lumOff val="25000"/>
                  </a:srgbClr>
                </a:solidFill>
                <a:latin typeface="Courier New" pitchFamily="49" charset="0"/>
                <a:cs typeface="Courier New" pitchFamily="49" charset="0"/>
              </a:rPr>
              <a:t>({"application/json", "application/xml"})</a:t>
            </a:r>
          </a:p>
          <a:p>
            <a:pPr marL="0" lvl="0" indent="0" defTabSz="972317">
              <a:spcBef>
                <a:spcPts val="0"/>
              </a:spcBef>
              <a:spcAft>
                <a:spcPts val="0"/>
              </a:spcAft>
              <a:buClrTx/>
              <a:buNone/>
            </a:pPr>
            <a:r>
              <a:rPr lang="en-US" sz="1800" dirty="0">
                <a:solidFill>
                  <a:srgbClr val="000000">
                    <a:lumMod val="75000"/>
                    <a:lumOff val="25000"/>
                  </a:srgbClr>
                </a:solidFill>
                <a:latin typeface="Courier New" pitchFamily="49" charset="0"/>
                <a:cs typeface="Courier New" pitchFamily="49" charset="0"/>
              </a:rPr>
              <a:t>    </a:t>
            </a:r>
            <a:r>
              <a:rPr lang="en-US" sz="1800" b="1" dirty="0">
                <a:solidFill>
                  <a:srgbClr val="0000FF"/>
                </a:solidFill>
                <a:latin typeface="Courier New" pitchFamily="49" charset="0"/>
                <a:cs typeface="Courier New" pitchFamily="49" charset="0"/>
              </a:rPr>
              <a:t>@Consumes</a:t>
            </a:r>
            <a:r>
              <a:rPr lang="en-US" sz="1800" dirty="0">
                <a:solidFill>
                  <a:srgbClr val="000000">
                    <a:lumMod val="75000"/>
                    <a:lumOff val="25000"/>
                  </a:srgbClr>
                </a:solidFill>
                <a:latin typeface="Courier New" pitchFamily="49" charset="0"/>
                <a:cs typeface="Courier New" pitchFamily="49" charset="0"/>
              </a:rPr>
              <a:t>({"application/json", "application/xml"})</a:t>
            </a:r>
          </a:p>
          <a:p>
            <a:pPr marL="0" lvl="0" indent="0" defTabSz="972317">
              <a:spcBef>
                <a:spcPts val="0"/>
              </a:spcBef>
              <a:spcAft>
                <a:spcPts val="0"/>
              </a:spcAft>
              <a:buClrTx/>
              <a:buNone/>
            </a:pPr>
            <a:r>
              <a:rPr lang="en-US" sz="1800" dirty="0">
                <a:solidFill>
                  <a:srgbClr val="000000">
                    <a:lumMod val="75000"/>
                    <a:lumOff val="25000"/>
                  </a:srgbClr>
                </a:solidFill>
                <a:latin typeface="Courier New" pitchFamily="49" charset="0"/>
                <a:cs typeface="Courier New" pitchFamily="49" charset="0"/>
              </a:rPr>
              <a:t>    </a:t>
            </a:r>
            <a:r>
              <a:rPr lang="en-US" sz="1800" b="1" dirty="0">
                <a:solidFill>
                  <a:srgbClr val="000000">
                    <a:lumMod val="75000"/>
                    <a:lumOff val="25000"/>
                  </a:srgbClr>
                </a:solidFill>
                <a:latin typeface="Courier New" pitchFamily="49" charset="0"/>
                <a:cs typeface="Courier New" pitchFamily="49" charset="0"/>
              </a:rPr>
              <a:t>public</a:t>
            </a:r>
            <a:r>
              <a:rPr lang="en-US" sz="1800" dirty="0">
                <a:solidFill>
                  <a:srgbClr val="000000">
                    <a:lumMod val="75000"/>
                    <a:lumOff val="25000"/>
                  </a:srgbClr>
                </a:solidFill>
                <a:latin typeface="Courier New" pitchFamily="49" charset="0"/>
                <a:cs typeface="Courier New" pitchFamily="49" charset="0"/>
              </a:rPr>
              <a:t> List&lt;Info&gt; </a:t>
            </a:r>
            <a:r>
              <a:rPr lang="en-US" sz="1800" b="1" dirty="0" err="1">
                <a:solidFill>
                  <a:srgbClr val="000000">
                    <a:lumMod val="75000"/>
                    <a:lumOff val="25000"/>
                  </a:srgbClr>
                </a:solidFill>
                <a:latin typeface="Courier New" pitchFamily="49" charset="0"/>
                <a:cs typeface="Courier New" pitchFamily="49" charset="0"/>
              </a:rPr>
              <a:t>editInfos</a:t>
            </a:r>
            <a:r>
              <a:rPr lang="en-US" sz="1800" dirty="0">
                <a:solidFill>
                  <a:srgbClr val="000000">
                    <a:lumMod val="75000"/>
                    <a:lumOff val="25000"/>
                  </a:srgbClr>
                </a:solidFill>
                <a:latin typeface="Courier New" pitchFamily="49" charset="0"/>
                <a:cs typeface="Courier New" pitchFamily="49" charset="0"/>
              </a:rPr>
              <a:t>(List&lt;Info&gt; </a:t>
            </a:r>
            <a:r>
              <a:rPr lang="en-US" sz="1800" dirty="0" err="1">
                <a:solidFill>
                  <a:srgbClr val="000000">
                    <a:lumMod val="75000"/>
                    <a:lumOff val="25000"/>
                  </a:srgbClr>
                </a:solidFill>
                <a:latin typeface="Courier New" pitchFamily="49" charset="0"/>
                <a:cs typeface="Courier New" pitchFamily="49" charset="0"/>
              </a:rPr>
              <a:t>infos</a:t>
            </a:r>
            <a:r>
              <a:rPr lang="en-US" sz="1800" dirty="0">
                <a:solidFill>
                  <a:srgbClr val="000000">
                    <a:lumMod val="75000"/>
                    <a:lumOff val="25000"/>
                  </a:srgbClr>
                </a:solidFill>
                <a:latin typeface="Courier New" pitchFamily="49" charset="0"/>
                <a:cs typeface="Courier New" pitchFamily="49" charset="0"/>
              </a:rPr>
              <a:t>) {</a:t>
            </a:r>
          </a:p>
          <a:p>
            <a:pPr marL="0" lvl="0" indent="0" defTabSz="972317">
              <a:spcBef>
                <a:spcPts val="0"/>
              </a:spcBef>
              <a:spcAft>
                <a:spcPts val="0"/>
              </a:spcAft>
              <a:buClrTx/>
              <a:buNone/>
            </a:pPr>
            <a:r>
              <a:rPr lang="en-US" sz="1800" dirty="0">
                <a:solidFill>
                  <a:srgbClr val="000000">
                    <a:lumMod val="75000"/>
                    <a:lumOff val="25000"/>
                  </a:srgbClr>
                </a:solidFill>
                <a:latin typeface="Courier New" pitchFamily="49" charset="0"/>
                <a:cs typeface="Courier New" pitchFamily="49" charset="0"/>
              </a:rPr>
              <a:t>        // Does something and returns the modified list</a:t>
            </a:r>
          </a:p>
          <a:p>
            <a:pPr marL="0" lvl="0" indent="0" defTabSz="972317">
              <a:spcBef>
                <a:spcPts val="0"/>
              </a:spcBef>
              <a:spcAft>
                <a:spcPts val="0"/>
              </a:spcAft>
              <a:buClrTx/>
              <a:buNone/>
            </a:pPr>
            <a:r>
              <a:rPr lang="en-US" sz="1800" dirty="0">
                <a:solidFill>
                  <a:srgbClr val="000000">
                    <a:lumMod val="75000"/>
                    <a:lumOff val="25000"/>
                  </a:srgbClr>
                </a:solidFill>
                <a:latin typeface="Courier New" pitchFamily="49" charset="0"/>
                <a:cs typeface="Courier New" pitchFamily="49" charset="0"/>
              </a:rPr>
              <a:t>    }</a:t>
            </a:r>
          </a:p>
          <a:p>
            <a:pPr marL="0" lvl="0" indent="0" defTabSz="972317">
              <a:spcBef>
                <a:spcPts val="0"/>
              </a:spcBef>
              <a:spcAft>
                <a:spcPts val="0"/>
              </a:spcAft>
              <a:buClrTx/>
              <a:buNone/>
            </a:pPr>
            <a:r>
              <a:rPr lang="en-US" sz="1800" dirty="0">
                <a:solidFill>
                  <a:srgbClr val="000000">
                    <a:lumMod val="75000"/>
                    <a:lumOff val="25000"/>
                  </a:srgbClr>
                </a:solidFill>
                <a:latin typeface="Courier New" pitchFamily="49" charset="0"/>
                <a:cs typeface="Courier New" pitchFamily="49" charset="0"/>
              </a:rPr>
              <a:t>}</a:t>
            </a:r>
          </a:p>
          <a:p>
            <a:pPr marL="0" lvl="0" indent="0">
              <a:buClr>
                <a:srgbClr val="E48312"/>
              </a:buClr>
              <a:buNone/>
            </a:pPr>
            <a:endParaRPr lang="en-US" sz="1808" dirty="0">
              <a:solidFill>
                <a:srgbClr val="000000">
                  <a:lumMod val="75000"/>
                  <a:lumOff val="25000"/>
                </a:srgbClr>
              </a:solidFill>
              <a:latin typeface="Calibri" panose="020F0502020204030204"/>
            </a:endParaRPr>
          </a:p>
          <a:p>
            <a:pPr marL="364618" lvl="0" indent="-364618" defTabSz="972317">
              <a:spcBef>
                <a:spcPct val="20000"/>
              </a:spcBef>
              <a:buClrTx/>
              <a:buFont typeface="Arial" charset="0"/>
              <a:buChar char="•"/>
            </a:pPr>
            <a:r>
              <a:rPr lang="en-US" sz="1800" dirty="0">
                <a:solidFill>
                  <a:srgbClr val="000000">
                    <a:lumMod val="75000"/>
                    <a:lumOff val="25000"/>
                  </a:srgbClr>
                </a:solidFill>
                <a:latin typeface="IBM Plex Sans" panose="020B0503050203000203" pitchFamily="34" charset="0"/>
              </a:rPr>
              <a:t>The client </a:t>
            </a:r>
            <a:r>
              <a:rPr lang="en-US" sz="1800" i="1" dirty="0">
                <a:solidFill>
                  <a:srgbClr val="000000">
                    <a:lumMod val="75000"/>
                    <a:lumOff val="25000"/>
                  </a:srgbClr>
                </a:solidFill>
                <a:latin typeface="IBM Plex Sans" panose="020B0503050203000203" pitchFamily="34" charset="0"/>
              </a:rPr>
              <a:t>submits</a:t>
            </a:r>
            <a:r>
              <a:rPr lang="en-US" sz="1800" dirty="0">
                <a:solidFill>
                  <a:srgbClr val="000000">
                    <a:lumMod val="75000"/>
                    <a:lumOff val="25000"/>
                  </a:srgbClr>
                </a:solidFill>
                <a:latin typeface="IBM Plex Sans" panose="020B0503050203000203" pitchFamily="34" charset="0"/>
              </a:rPr>
              <a:t> JSON or XML content with the “Content-Type” header.</a:t>
            </a:r>
          </a:p>
          <a:p>
            <a:pPr marL="364618" lvl="0" indent="-364618" defTabSz="972317">
              <a:spcBef>
                <a:spcPct val="20000"/>
              </a:spcBef>
              <a:buClrTx/>
              <a:buFont typeface="Arial" charset="0"/>
              <a:buChar char="•"/>
            </a:pPr>
            <a:r>
              <a:rPr lang="en-US" sz="1800" dirty="0">
                <a:solidFill>
                  <a:srgbClr val="000000">
                    <a:lumMod val="75000"/>
                    <a:lumOff val="25000"/>
                  </a:srgbClr>
                </a:solidFill>
                <a:latin typeface="IBM Plex Sans" panose="020B0503050203000203" pitchFamily="34" charset="0"/>
              </a:rPr>
              <a:t>The client </a:t>
            </a:r>
            <a:r>
              <a:rPr lang="en-US" sz="1800" i="1" dirty="0">
                <a:solidFill>
                  <a:srgbClr val="000000">
                    <a:lumMod val="75000"/>
                    <a:lumOff val="25000"/>
                  </a:srgbClr>
                </a:solidFill>
                <a:latin typeface="IBM Plex Sans" panose="020B0503050203000203" pitchFamily="34" charset="0"/>
              </a:rPr>
              <a:t>requests</a:t>
            </a:r>
            <a:r>
              <a:rPr lang="en-US" sz="1800" dirty="0">
                <a:solidFill>
                  <a:srgbClr val="000000">
                    <a:lumMod val="75000"/>
                    <a:lumOff val="25000"/>
                  </a:srgbClr>
                </a:solidFill>
                <a:latin typeface="IBM Plex Sans" panose="020B0503050203000203" pitchFamily="34" charset="0"/>
              </a:rPr>
              <a:t> either JSON or XML content through use of the HTTP “Accept” request header.</a:t>
            </a:r>
          </a:p>
        </p:txBody>
      </p:sp>
    </p:spTree>
    <p:extLst>
      <p:ext uri="{BB962C8B-B14F-4D97-AF65-F5344CB8AC3E}">
        <p14:creationId xmlns:p14="http://schemas.microsoft.com/office/powerpoint/2010/main" val="1025187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When API go the REST Way</a:t>
            </a:r>
          </a:p>
        </p:txBody>
      </p:sp>
      <p:pic>
        <p:nvPicPr>
          <p:cNvPr id="2" name="Picture 1">
            <a:extLst>
              <a:ext uri="{FF2B5EF4-FFF2-40B4-BE49-F238E27FC236}">
                <a16:creationId xmlns:a16="http://schemas.microsoft.com/office/drawing/2014/main" id="{69C3158B-2D65-44C2-8B2E-CDEBC2C58D78}"/>
              </a:ext>
            </a:extLst>
          </p:cNvPr>
          <p:cNvPicPr>
            <a:picLocks noChangeAspect="1"/>
          </p:cNvPicPr>
          <p:nvPr/>
        </p:nvPicPr>
        <p:blipFill>
          <a:blip r:embed="rId2"/>
          <a:stretch>
            <a:fillRect/>
          </a:stretch>
        </p:blipFill>
        <p:spPr>
          <a:xfrm>
            <a:off x="6204156" y="3593113"/>
            <a:ext cx="5772396" cy="1231522"/>
          </a:xfrm>
          <a:prstGeom prst="rect">
            <a:avLst/>
          </a:prstGeom>
        </p:spPr>
      </p:pic>
    </p:spTree>
    <p:extLst>
      <p:ext uri="{BB962C8B-B14F-4D97-AF65-F5344CB8AC3E}">
        <p14:creationId xmlns:p14="http://schemas.microsoft.com/office/powerpoint/2010/main" val="4130082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4346F4D-4EC5-4EF1-A79D-336CAA706869}"/>
              </a:ext>
            </a:extLst>
          </p:cNvPr>
          <p:cNvSpPr>
            <a:spLocks noGrp="1"/>
          </p:cNvSpPr>
          <p:nvPr>
            <p:ph type="title"/>
          </p:nvPr>
        </p:nvSpPr>
        <p:spPr>
          <a:xfrm>
            <a:off x="381000" y="2115094"/>
            <a:ext cx="2476500" cy="2395946"/>
          </a:xfrm>
        </p:spPr>
        <p:txBody>
          <a:bodyPr anchor="t"/>
          <a:lstStyle/>
          <a:p>
            <a:r>
              <a:rPr lang="en-US" sz="3400" dirty="0"/>
              <a:t>What is a REST API?</a:t>
            </a:r>
            <a:endParaRPr lang="en-IN" sz="3400" dirty="0"/>
          </a:p>
        </p:txBody>
      </p:sp>
      <p:sp>
        <p:nvSpPr>
          <p:cNvPr id="18" name="Text Placeholder 17">
            <a:extLst>
              <a:ext uri="{FF2B5EF4-FFF2-40B4-BE49-F238E27FC236}">
                <a16:creationId xmlns:a16="http://schemas.microsoft.com/office/drawing/2014/main" id="{7E061503-0CA7-42C4-885E-149BC486EDD7}"/>
              </a:ext>
            </a:extLst>
          </p:cNvPr>
          <p:cNvSpPr>
            <a:spLocks noGrp="1"/>
          </p:cNvSpPr>
          <p:nvPr>
            <p:ph type="body" sz="quarter" idx="11"/>
          </p:nvPr>
        </p:nvSpPr>
        <p:spPr/>
        <p:txBody>
          <a:bodyPr/>
          <a:lstStyle/>
          <a:p>
            <a:r>
              <a:rPr lang="en-US" dirty="0"/>
              <a:t>Spring Cloud: Introduction to REST</a:t>
            </a:r>
          </a:p>
        </p:txBody>
      </p:sp>
      <p:graphicFrame>
        <p:nvGraphicFramePr>
          <p:cNvPr id="8" name="Content Placeholder 2">
            <a:extLst>
              <a:ext uri="{FF2B5EF4-FFF2-40B4-BE49-F238E27FC236}">
                <a16:creationId xmlns:a16="http://schemas.microsoft.com/office/drawing/2014/main" id="{B5055508-8C37-4DA2-931A-C40157D32730}"/>
              </a:ext>
            </a:extLst>
          </p:cNvPr>
          <p:cNvGraphicFramePr>
            <a:graphicFrameLocks/>
          </p:cNvGraphicFramePr>
          <p:nvPr>
            <p:extLst>
              <p:ext uri="{D42A27DB-BD31-4B8C-83A1-F6EECF244321}">
                <p14:modId xmlns:p14="http://schemas.microsoft.com/office/powerpoint/2010/main" val="400391999"/>
              </p:ext>
            </p:extLst>
          </p:nvPr>
        </p:nvGraphicFramePr>
        <p:xfrm>
          <a:off x="3546566" y="758190"/>
          <a:ext cx="8264434" cy="514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4492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381000" y="571500"/>
            <a:ext cx="5524500" cy="4381500"/>
          </a:xfrm>
        </p:spPr>
        <p:txBody>
          <a:bodyPr/>
          <a:lstStyle/>
          <a:p>
            <a:r>
              <a:rPr lang="en-US" dirty="0"/>
              <a:t>REST API: Best Practices</a:t>
            </a:r>
          </a:p>
        </p:txBody>
      </p:sp>
      <p:pic>
        <p:nvPicPr>
          <p:cNvPr id="2" name="Picture 1">
            <a:extLst>
              <a:ext uri="{FF2B5EF4-FFF2-40B4-BE49-F238E27FC236}">
                <a16:creationId xmlns:a16="http://schemas.microsoft.com/office/drawing/2014/main" id="{8C97D47E-6374-4804-97A9-0E3B412BAC45}"/>
              </a:ext>
            </a:extLst>
          </p:cNvPr>
          <p:cNvPicPr>
            <a:picLocks noChangeAspect="1"/>
          </p:cNvPicPr>
          <p:nvPr/>
        </p:nvPicPr>
        <p:blipFill>
          <a:blip r:embed="rId2"/>
          <a:stretch>
            <a:fillRect/>
          </a:stretch>
        </p:blipFill>
        <p:spPr>
          <a:xfrm>
            <a:off x="6217386" y="2358515"/>
            <a:ext cx="5738640" cy="2466120"/>
          </a:xfrm>
          <a:prstGeom prst="rect">
            <a:avLst/>
          </a:prstGeom>
        </p:spPr>
      </p:pic>
    </p:spTree>
    <p:extLst>
      <p:ext uri="{BB962C8B-B14F-4D97-AF65-F5344CB8AC3E}">
        <p14:creationId xmlns:p14="http://schemas.microsoft.com/office/powerpoint/2010/main" val="3111193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Introduction to REST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43197"/>
          </a:xfrm>
        </p:spPr>
        <p:txBody>
          <a:bodyPr/>
          <a:lstStyle/>
          <a:p>
            <a:r>
              <a:rPr lang="en-US" dirty="0"/>
              <a:t>1. Define your API(s) using standards</a:t>
            </a:r>
          </a:p>
        </p:txBody>
      </p:sp>
      <p:graphicFrame>
        <p:nvGraphicFramePr>
          <p:cNvPr id="11" name="Content Placeholder 2">
            <a:extLst>
              <a:ext uri="{FF2B5EF4-FFF2-40B4-BE49-F238E27FC236}">
                <a16:creationId xmlns:a16="http://schemas.microsoft.com/office/drawing/2014/main" id="{4BF4486E-7231-4622-A47D-734A04C8A88B}"/>
              </a:ext>
            </a:extLst>
          </p:cNvPr>
          <p:cNvGraphicFramePr>
            <a:graphicFrameLocks/>
          </p:cNvGraphicFramePr>
          <p:nvPr>
            <p:extLst>
              <p:ext uri="{D42A27DB-BD31-4B8C-83A1-F6EECF244321}">
                <p14:modId xmlns:p14="http://schemas.microsoft.com/office/powerpoint/2010/main" val="3012946387"/>
              </p:ext>
            </p:extLst>
          </p:nvPr>
        </p:nvGraphicFramePr>
        <p:xfrm>
          <a:off x="510902" y="1416724"/>
          <a:ext cx="11419841" cy="4342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8F57A538-04A0-4B9C-8A6D-17382F088F68}"/>
              </a:ext>
            </a:extLst>
          </p:cNvPr>
          <p:cNvSpPr/>
          <p:nvPr/>
        </p:nvSpPr>
        <p:spPr>
          <a:xfrm>
            <a:off x="381000" y="6286500"/>
            <a:ext cx="6096000" cy="261610"/>
          </a:xfrm>
          <a:prstGeom prst="rect">
            <a:avLst/>
          </a:prstGeom>
        </p:spPr>
        <p:txBody>
          <a:bodyPr>
            <a:spAutoFit/>
          </a:bodyPr>
          <a:lstStyle/>
          <a:p>
            <a:pPr defTabSz="486141"/>
            <a:r>
              <a:rPr lang="en-US" sz="1100" dirty="0">
                <a:latin typeface="IBM Plex Sans" panose="020B0503050203000203" pitchFamily="34" charset="0"/>
              </a:rPr>
              <a:t>For more information on Swagger and </a:t>
            </a:r>
            <a:r>
              <a:rPr lang="en-US" sz="1100" dirty="0" err="1">
                <a:latin typeface="IBM Plex Sans" panose="020B0503050203000203" pitchFamily="34" charset="0"/>
              </a:rPr>
              <a:t>OpenAPI</a:t>
            </a:r>
            <a:r>
              <a:rPr lang="en-US" sz="1100" dirty="0">
                <a:latin typeface="IBM Plex Sans" panose="020B0503050203000203" pitchFamily="34" charset="0"/>
              </a:rPr>
              <a:t>, please visit  </a:t>
            </a:r>
            <a:r>
              <a:rPr lang="en-US" sz="1100" dirty="0">
                <a:latin typeface="IBM Plex Sans" panose="020B0503050203000203" pitchFamily="34" charset="0"/>
                <a:hlinkClick r:id="rId7">
                  <a:extLst>
                    <a:ext uri="{A12FA001-AC4F-418D-AE19-62706E023703}">
                      <ahyp:hlinkClr xmlns:ahyp="http://schemas.microsoft.com/office/drawing/2018/hyperlinkcolor" val="tx"/>
                    </a:ext>
                  </a:extLst>
                </a:hlinkClick>
              </a:rPr>
              <a:t>https://swagger.io/</a:t>
            </a:r>
            <a:r>
              <a:rPr lang="en-US" sz="1100" dirty="0">
                <a:latin typeface="IBM Plex Sans" panose="020B0503050203000203" pitchFamily="34" charset="0"/>
              </a:rPr>
              <a:t>.</a:t>
            </a:r>
          </a:p>
        </p:txBody>
      </p:sp>
    </p:spTree>
    <p:extLst>
      <p:ext uri="{BB962C8B-B14F-4D97-AF65-F5344CB8AC3E}">
        <p14:creationId xmlns:p14="http://schemas.microsoft.com/office/powerpoint/2010/main" val="748923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4346F4D-4EC5-4EF1-A79D-336CAA706869}"/>
              </a:ext>
            </a:extLst>
          </p:cNvPr>
          <p:cNvSpPr>
            <a:spLocks noGrp="1"/>
          </p:cNvSpPr>
          <p:nvPr>
            <p:ph type="title"/>
          </p:nvPr>
        </p:nvSpPr>
        <p:spPr>
          <a:xfrm>
            <a:off x="381000" y="2115094"/>
            <a:ext cx="2476500" cy="2395946"/>
          </a:xfrm>
        </p:spPr>
        <p:txBody>
          <a:bodyPr anchor="t"/>
          <a:lstStyle/>
          <a:p>
            <a:r>
              <a:rPr lang="en-US" sz="3400" dirty="0"/>
              <a:t>2. Use Resource-oriented URL Design</a:t>
            </a:r>
          </a:p>
        </p:txBody>
      </p:sp>
      <p:sp>
        <p:nvSpPr>
          <p:cNvPr id="18" name="Text Placeholder 17">
            <a:extLst>
              <a:ext uri="{FF2B5EF4-FFF2-40B4-BE49-F238E27FC236}">
                <a16:creationId xmlns:a16="http://schemas.microsoft.com/office/drawing/2014/main" id="{7E061503-0CA7-42C4-885E-149BC486EDD7}"/>
              </a:ext>
            </a:extLst>
          </p:cNvPr>
          <p:cNvSpPr>
            <a:spLocks noGrp="1"/>
          </p:cNvSpPr>
          <p:nvPr>
            <p:ph type="body" sz="quarter" idx="11"/>
          </p:nvPr>
        </p:nvSpPr>
        <p:spPr/>
        <p:txBody>
          <a:bodyPr/>
          <a:lstStyle/>
          <a:p>
            <a:r>
              <a:rPr lang="en-US" dirty="0"/>
              <a:t>Spring Cloud: Introduction to REST</a:t>
            </a:r>
          </a:p>
        </p:txBody>
      </p:sp>
      <p:grpSp>
        <p:nvGrpSpPr>
          <p:cNvPr id="8" name="Group 7">
            <a:extLst>
              <a:ext uri="{FF2B5EF4-FFF2-40B4-BE49-F238E27FC236}">
                <a16:creationId xmlns:a16="http://schemas.microsoft.com/office/drawing/2014/main" id="{6338FCBB-02DF-4191-B3FA-63105C74CDA6}"/>
              </a:ext>
            </a:extLst>
          </p:cNvPr>
          <p:cNvGrpSpPr/>
          <p:nvPr/>
        </p:nvGrpSpPr>
        <p:grpSpPr>
          <a:xfrm>
            <a:off x="3296193" y="303793"/>
            <a:ext cx="8499567" cy="5995687"/>
            <a:chOff x="3296193" y="303793"/>
            <a:chExt cx="8499567" cy="5995687"/>
          </a:xfrm>
        </p:grpSpPr>
        <p:sp>
          <p:nvSpPr>
            <p:cNvPr id="9" name="Freeform: Shape 8">
              <a:extLst>
                <a:ext uri="{FF2B5EF4-FFF2-40B4-BE49-F238E27FC236}">
                  <a16:creationId xmlns:a16="http://schemas.microsoft.com/office/drawing/2014/main" id="{9B5364FB-5658-46C5-B3CA-9B338635C06A}"/>
                </a:ext>
              </a:extLst>
            </p:cNvPr>
            <p:cNvSpPr/>
            <p:nvPr/>
          </p:nvSpPr>
          <p:spPr>
            <a:xfrm>
              <a:off x="3296193" y="466153"/>
              <a:ext cx="8499567" cy="1489950"/>
            </a:xfrm>
            <a:custGeom>
              <a:avLst/>
              <a:gdLst>
                <a:gd name="connsiteX0" fmla="*/ 0 w 7674429"/>
                <a:gd name="connsiteY0" fmla="*/ 0 h 1489950"/>
                <a:gd name="connsiteX1" fmla="*/ 7674429 w 7674429"/>
                <a:gd name="connsiteY1" fmla="*/ 0 h 1489950"/>
                <a:gd name="connsiteX2" fmla="*/ 7674429 w 7674429"/>
                <a:gd name="connsiteY2" fmla="*/ 1489950 h 1489950"/>
                <a:gd name="connsiteX3" fmla="*/ 0 w 7674429"/>
                <a:gd name="connsiteY3" fmla="*/ 1489950 h 1489950"/>
                <a:gd name="connsiteX4" fmla="*/ 0 w 7674429"/>
                <a:gd name="connsiteY4" fmla="*/ 0 h 1489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429" h="1489950">
                  <a:moveTo>
                    <a:pt x="0" y="0"/>
                  </a:moveTo>
                  <a:lnTo>
                    <a:pt x="7674429" y="0"/>
                  </a:lnTo>
                  <a:lnTo>
                    <a:pt x="7674429" y="1489950"/>
                  </a:lnTo>
                  <a:lnTo>
                    <a:pt x="0" y="1489950"/>
                  </a:lnTo>
                  <a:lnTo>
                    <a:pt x="0" y="0"/>
                  </a:lnTo>
                  <a:close/>
                </a:path>
              </a:pathLst>
            </a:custGeom>
            <a:solidFill>
              <a:sysClr val="window" lastClr="FFFFFF">
                <a:alpha val="90000"/>
                <a:hueOff val="0"/>
                <a:satOff val="0"/>
                <a:lumOff val="0"/>
                <a:alphaOff val="0"/>
              </a:sysClr>
            </a:solidFill>
            <a:ln w="15875" cap="flat" cmpd="sng" algn="ctr">
              <a:solidFill>
                <a:srgbClr val="0D2DA9"/>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95621" tIns="229108" rIns="595621" bIns="78232"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None/>
              </a:pPr>
              <a:r>
                <a:rPr lang="en-US" sz="1200" b="1" kern="1200" spc="-50" dirty="0">
                  <a:solidFill>
                    <a:srgbClr val="000000">
                      <a:hueOff val="0"/>
                      <a:satOff val="0"/>
                      <a:lumOff val="0"/>
                      <a:alphaOff val="0"/>
                    </a:srgbClr>
                  </a:solidFill>
                  <a:latin typeface="IBM Plex Sans" panose="020B0503050203000203" pitchFamily="34" charset="0"/>
                  <a:ea typeface="+mn-ea"/>
                  <a:cs typeface="+mn-cs"/>
                </a:rPr>
                <a:t>  GET</a:t>
              </a:r>
              <a:r>
                <a:rPr lang="en-US" sz="1200" kern="1200" spc="-50" dirty="0">
                  <a:solidFill>
                    <a:srgbClr val="000000">
                      <a:hueOff val="0"/>
                      <a:satOff val="0"/>
                      <a:lumOff val="0"/>
                      <a:alphaOff val="0"/>
                    </a:srgbClr>
                  </a:solidFill>
                  <a:latin typeface="IBM Plex Sans" panose="020B0503050203000203" pitchFamily="34" charset="0"/>
                  <a:ea typeface="+mn-ea"/>
                  <a:cs typeface="+mn-cs"/>
                </a:rPr>
                <a:t> /customers (read) ✓</a:t>
              </a:r>
              <a:br>
                <a:rPr lang="en-US" sz="1200" kern="1200" dirty="0">
                  <a:solidFill>
                    <a:srgbClr val="000000">
                      <a:hueOff val="0"/>
                      <a:satOff val="0"/>
                      <a:lumOff val="0"/>
                      <a:alphaOff val="0"/>
                    </a:srgbClr>
                  </a:solidFill>
                  <a:latin typeface="IBM Plex Sans" panose="020B0503050203000203" pitchFamily="34" charset="0"/>
                  <a:ea typeface="+mn-ea"/>
                  <a:cs typeface="+mn-cs"/>
                </a:rPr>
              </a:br>
              <a:r>
                <a:rPr lang="en-US" sz="1200" b="1" kern="1200" spc="-50" dirty="0">
                  <a:solidFill>
                    <a:srgbClr val="000000">
                      <a:hueOff val="0"/>
                      <a:satOff val="0"/>
                      <a:lumOff val="0"/>
                      <a:alphaOff val="0"/>
                    </a:srgbClr>
                  </a:solidFill>
                  <a:latin typeface="IBM Plex Sans" panose="020B0503050203000203" pitchFamily="34" charset="0"/>
                  <a:ea typeface="+mn-ea"/>
                  <a:cs typeface="+mn-cs"/>
                </a:rPr>
                <a:t>POST</a:t>
              </a:r>
              <a:r>
                <a:rPr lang="en-US" sz="1200" kern="1200" spc="-50" dirty="0">
                  <a:solidFill>
                    <a:srgbClr val="000000">
                      <a:hueOff val="0"/>
                      <a:satOff val="0"/>
                      <a:lumOff val="0"/>
                      <a:alphaOff val="0"/>
                    </a:srgbClr>
                  </a:solidFill>
                  <a:latin typeface="IBM Plex Sans" panose="020B0503050203000203" pitchFamily="34" charset="0"/>
                  <a:ea typeface="+mn-ea"/>
                  <a:cs typeface="+mn-cs"/>
                </a:rPr>
                <a:t> /customers (create) ✓</a:t>
              </a:r>
              <a:br>
                <a:rPr lang="en-US" sz="1200" kern="1200" dirty="0">
                  <a:solidFill>
                    <a:srgbClr val="000000">
                      <a:hueOff val="0"/>
                      <a:satOff val="0"/>
                      <a:lumOff val="0"/>
                      <a:alphaOff val="0"/>
                    </a:srgbClr>
                  </a:solidFill>
                  <a:latin typeface="IBM Plex Sans" panose="020B0503050203000203" pitchFamily="34" charset="0"/>
                  <a:ea typeface="+mn-ea"/>
                  <a:cs typeface="+mn-cs"/>
                </a:rPr>
              </a:br>
              <a:r>
                <a:rPr lang="en-US" sz="1200" b="1" kern="1200" spc="-50" dirty="0">
                  <a:solidFill>
                    <a:srgbClr val="000000">
                      <a:hueOff val="0"/>
                      <a:satOff val="0"/>
                      <a:lumOff val="0"/>
                      <a:alphaOff val="0"/>
                    </a:srgbClr>
                  </a:solidFill>
                  <a:latin typeface="IBM Plex Sans" panose="020B0503050203000203" pitchFamily="34" charset="0"/>
                  <a:ea typeface="+mn-ea"/>
                  <a:cs typeface="+mn-cs"/>
                </a:rPr>
                <a:t>PUT</a:t>
              </a:r>
              <a:r>
                <a:rPr lang="en-US" sz="1200" kern="1200" spc="-50" dirty="0">
                  <a:solidFill>
                    <a:srgbClr val="000000">
                      <a:hueOff val="0"/>
                      <a:satOff val="0"/>
                      <a:lumOff val="0"/>
                      <a:alphaOff val="0"/>
                    </a:srgbClr>
                  </a:solidFill>
                  <a:latin typeface="IBM Plex Sans" panose="020B0503050203000203" pitchFamily="34" charset="0"/>
                  <a:ea typeface="+mn-ea"/>
                  <a:cs typeface="+mn-cs"/>
                </a:rPr>
                <a:t> /customers (update) ✓</a:t>
              </a:r>
              <a:br>
                <a:rPr lang="en-US" sz="1200" kern="1200" dirty="0">
                  <a:solidFill>
                    <a:srgbClr val="000000">
                      <a:hueOff val="0"/>
                      <a:satOff val="0"/>
                      <a:lumOff val="0"/>
                      <a:alphaOff val="0"/>
                    </a:srgbClr>
                  </a:solidFill>
                  <a:latin typeface="IBM Plex Sans" panose="020B0503050203000203" pitchFamily="34" charset="0"/>
                  <a:ea typeface="+mn-ea"/>
                  <a:cs typeface="+mn-cs"/>
                </a:rPr>
              </a:br>
              <a:r>
                <a:rPr lang="en-US" sz="1200" b="1" kern="1200" spc="-50" dirty="0">
                  <a:solidFill>
                    <a:srgbClr val="000000">
                      <a:hueOff val="0"/>
                      <a:satOff val="0"/>
                      <a:lumOff val="0"/>
                      <a:alphaOff val="0"/>
                    </a:srgbClr>
                  </a:solidFill>
                  <a:latin typeface="IBM Plex Sans" panose="020B0503050203000203" pitchFamily="34" charset="0"/>
                  <a:ea typeface="+mn-ea"/>
                  <a:cs typeface="+mn-cs"/>
                </a:rPr>
                <a:t>DELETE</a:t>
              </a:r>
              <a:r>
                <a:rPr lang="en-US" sz="1200" kern="1200" spc="-50" dirty="0">
                  <a:solidFill>
                    <a:srgbClr val="000000">
                      <a:hueOff val="0"/>
                      <a:satOff val="0"/>
                      <a:lumOff val="0"/>
                      <a:alphaOff val="0"/>
                    </a:srgbClr>
                  </a:solidFill>
                  <a:latin typeface="IBM Plex Sans" panose="020B0503050203000203" pitchFamily="34" charset="0"/>
                  <a:ea typeface="+mn-ea"/>
                  <a:cs typeface="+mn-cs"/>
                </a:rPr>
                <a:t> /customers (delete) ✓</a:t>
              </a:r>
              <a:br>
                <a:rPr lang="en-US" sz="1200" kern="1200" spc="-50" dirty="0">
                  <a:solidFill>
                    <a:srgbClr val="000000">
                      <a:hueOff val="0"/>
                      <a:satOff val="0"/>
                      <a:lumOff val="0"/>
                      <a:alphaOff val="0"/>
                    </a:srgbClr>
                  </a:solidFill>
                  <a:latin typeface="IBM Plex Sans" panose="020B0503050203000203" pitchFamily="34" charset="0"/>
                  <a:ea typeface="+mn-ea"/>
                  <a:cs typeface="+mn-cs"/>
                </a:rPr>
              </a:br>
              <a:br>
                <a:rPr lang="en-US" sz="1200" kern="1200" dirty="0">
                  <a:solidFill>
                    <a:srgbClr val="000000">
                      <a:hueOff val="0"/>
                      <a:satOff val="0"/>
                      <a:lumOff val="0"/>
                      <a:alphaOff val="0"/>
                    </a:srgbClr>
                  </a:solidFill>
                  <a:latin typeface="IBM Plex Sans" panose="020B0503050203000203" pitchFamily="34" charset="0"/>
                  <a:ea typeface="+mn-ea"/>
                  <a:cs typeface="+mn-cs"/>
                </a:rPr>
              </a:br>
              <a:r>
                <a:rPr lang="en-US" sz="1200" b="1"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GET</a:t>
              </a:r>
              <a:r>
                <a:rPr lang="en-US" sz="1200"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 /</a:t>
              </a:r>
              <a:r>
                <a:rPr lang="en-US" sz="1200" kern="1200" spc="-50" dirty="0" err="1">
                  <a:solidFill>
                    <a:srgbClr val="000000">
                      <a:hueOff val="0"/>
                      <a:satOff val="0"/>
                      <a:lumOff val="0"/>
                      <a:alphaOff val="0"/>
                    </a:srgbClr>
                  </a:solidFill>
                  <a:latin typeface="IBM Plex Sans" panose="020B0503050203000203" pitchFamily="34" charset="0"/>
                  <a:ea typeface="+mn-ea"/>
                  <a:cs typeface="+mn-cs"/>
                </a:rPr>
                <a:t>getCustomer</a:t>
              </a:r>
              <a:r>
                <a:rPr lang="en-US" sz="1200"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 ❌</a:t>
              </a:r>
              <a:br>
                <a:rPr lang="en-US" sz="1200"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br>
              <a:r>
                <a:rPr lang="en-US" sz="1200" b="1"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GET</a:t>
              </a:r>
              <a:r>
                <a:rPr lang="en-US" sz="1200"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 /</a:t>
              </a:r>
              <a:r>
                <a:rPr lang="en-US" sz="1200" kern="1200" spc="-50" dirty="0" err="1">
                  <a:solidFill>
                    <a:srgbClr val="000000">
                      <a:hueOff val="0"/>
                      <a:satOff val="0"/>
                      <a:lumOff val="0"/>
                      <a:alphaOff val="0"/>
                    </a:srgbClr>
                  </a:solidFill>
                  <a:latin typeface="IBM Plex Sans" panose="020B0503050203000203" pitchFamily="34" charset="0"/>
                  <a:ea typeface="+mn-ea"/>
                  <a:cs typeface="+mn-cs"/>
                </a:rPr>
                <a:t>updateCustomer</a:t>
              </a:r>
              <a:r>
                <a:rPr lang="en-US" sz="1200"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 ❌</a:t>
              </a:r>
              <a:endParaRPr lang="en-US" sz="1200" kern="1200" dirty="0">
                <a:solidFill>
                  <a:srgbClr val="000000">
                    <a:hueOff val="0"/>
                    <a:satOff val="0"/>
                    <a:lumOff val="0"/>
                    <a:alphaOff val="0"/>
                  </a:srgbClr>
                </a:solidFill>
                <a:latin typeface="IBM Plex Sans" panose="020B0503050203000203" pitchFamily="34" charset="0"/>
                <a:ea typeface="+mn-ea"/>
                <a:cs typeface="+mn-cs"/>
              </a:endParaRPr>
            </a:p>
          </p:txBody>
        </p:sp>
        <p:sp>
          <p:nvSpPr>
            <p:cNvPr id="10" name="Freeform: Shape 9">
              <a:extLst>
                <a:ext uri="{FF2B5EF4-FFF2-40B4-BE49-F238E27FC236}">
                  <a16:creationId xmlns:a16="http://schemas.microsoft.com/office/drawing/2014/main" id="{8F7B9873-8515-493F-8AE6-14B4AD219F2B}"/>
                </a:ext>
              </a:extLst>
            </p:cNvPr>
            <p:cNvSpPr/>
            <p:nvPr/>
          </p:nvSpPr>
          <p:spPr>
            <a:xfrm>
              <a:off x="3359874" y="303793"/>
              <a:ext cx="5372100" cy="324720"/>
            </a:xfrm>
            <a:custGeom>
              <a:avLst/>
              <a:gdLst>
                <a:gd name="connsiteX0" fmla="*/ 0 w 5372100"/>
                <a:gd name="connsiteY0" fmla="*/ 54121 h 324720"/>
                <a:gd name="connsiteX1" fmla="*/ 54121 w 5372100"/>
                <a:gd name="connsiteY1" fmla="*/ 0 h 324720"/>
                <a:gd name="connsiteX2" fmla="*/ 5317979 w 5372100"/>
                <a:gd name="connsiteY2" fmla="*/ 0 h 324720"/>
                <a:gd name="connsiteX3" fmla="*/ 5372100 w 5372100"/>
                <a:gd name="connsiteY3" fmla="*/ 54121 h 324720"/>
                <a:gd name="connsiteX4" fmla="*/ 5372100 w 5372100"/>
                <a:gd name="connsiteY4" fmla="*/ 270599 h 324720"/>
                <a:gd name="connsiteX5" fmla="*/ 5317979 w 5372100"/>
                <a:gd name="connsiteY5" fmla="*/ 324720 h 324720"/>
                <a:gd name="connsiteX6" fmla="*/ 54121 w 5372100"/>
                <a:gd name="connsiteY6" fmla="*/ 324720 h 324720"/>
                <a:gd name="connsiteX7" fmla="*/ 0 w 5372100"/>
                <a:gd name="connsiteY7" fmla="*/ 270599 h 324720"/>
                <a:gd name="connsiteX8" fmla="*/ 0 w 537210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2100" h="324720">
                  <a:moveTo>
                    <a:pt x="0" y="54121"/>
                  </a:moveTo>
                  <a:cubicBezTo>
                    <a:pt x="0" y="24231"/>
                    <a:pt x="24231" y="0"/>
                    <a:pt x="54121" y="0"/>
                  </a:cubicBezTo>
                  <a:lnTo>
                    <a:pt x="5317979" y="0"/>
                  </a:lnTo>
                  <a:cubicBezTo>
                    <a:pt x="5347869" y="0"/>
                    <a:pt x="5372100" y="24231"/>
                    <a:pt x="5372100" y="54121"/>
                  </a:cubicBezTo>
                  <a:lnTo>
                    <a:pt x="5372100" y="270599"/>
                  </a:lnTo>
                  <a:cubicBezTo>
                    <a:pt x="5372100" y="300489"/>
                    <a:pt x="5347869" y="324720"/>
                    <a:pt x="5317979" y="324720"/>
                  </a:cubicBezTo>
                  <a:lnTo>
                    <a:pt x="54121" y="324720"/>
                  </a:lnTo>
                  <a:cubicBezTo>
                    <a:pt x="24231" y="324720"/>
                    <a:pt x="0" y="300489"/>
                    <a:pt x="0" y="270599"/>
                  </a:cubicBezTo>
                  <a:lnTo>
                    <a:pt x="0" y="54121"/>
                  </a:lnTo>
                  <a:close/>
                </a:path>
              </a:pathLst>
            </a:custGeom>
            <a:solidFill>
              <a:schemeClr val="bg1">
                <a:lumMod val="75000"/>
                <a:lumOff val="25000"/>
              </a:schemeClr>
            </a:solidFill>
            <a:ln w="15875"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18905" tIns="15852" rIns="218905" bIns="15852" numCol="1" spcCol="1270" anchor="ctr" anchorCtr="0">
              <a:noAutofit/>
            </a:bodyPr>
            <a:lstStyle/>
            <a:p>
              <a:pPr marL="0" lvl="0" indent="0" algn="l" defTabSz="488950">
                <a:lnSpc>
                  <a:spcPct val="90000"/>
                </a:lnSpc>
                <a:spcBef>
                  <a:spcPct val="0"/>
                </a:spcBef>
                <a:spcAft>
                  <a:spcPct val="35000"/>
                </a:spcAft>
                <a:buNone/>
              </a:pPr>
              <a:r>
                <a:rPr lang="en-US" sz="1100" b="1" kern="1200" spc="-50" dirty="0">
                  <a:solidFill>
                    <a:sysClr val="window" lastClr="FFFFFF"/>
                  </a:solidFill>
                  <a:latin typeface="IBM Plex Sans" panose="020B0503050203000203" pitchFamily="34" charset="0"/>
                  <a:ea typeface="+mn-ea"/>
                  <a:cs typeface="+mn-cs"/>
                </a:rPr>
                <a:t>1. HTTP methods to define verbs, URL(s) should only have nouns</a:t>
              </a:r>
              <a:endParaRPr lang="en-US" sz="1100" b="1" kern="1200" dirty="0">
                <a:solidFill>
                  <a:sysClr val="window" lastClr="FFFFFF"/>
                </a:solidFill>
                <a:latin typeface="IBM Plex Sans" panose="020B0503050203000203" pitchFamily="34" charset="0"/>
                <a:ea typeface="+mn-ea"/>
                <a:cs typeface="+mn-cs"/>
              </a:endParaRPr>
            </a:p>
          </p:txBody>
        </p:sp>
        <p:sp>
          <p:nvSpPr>
            <p:cNvPr id="11" name="Freeform: Shape 10">
              <a:extLst>
                <a:ext uri="{FF2B5EF4-FFF2-40B4-BE49-F238E27FC236}">
                  <a16:creationId xmlns:a16="http://schemas.microsoft.com/office/drawing/2014/main" id="{9D4BA8F0-168E-49B5-B46D-233EFD6ADAA0}"/>
                </a:ext>
              </a:extLst>
            </p:cNvPr>
            <p:cNvSpPr/>
            <p:nvPr/>
          </p:nvSpPr>
          <p:spPr>
            <a:xfrm>
              <a:off x="3296193" y="2177863"/>
              <a:ext cx="8499567" cy="970200"/>
            </a:xfrm>
            <a:custGeom>
              <a:avLst/>
              <a:gdLst>
                <a:gd name="connsiteX0" fmla="*/ 0 w 7674429"/>
                <a:gd name="connsiteY0" fmla="*/ 0 h 970200"/>
                <a:gd name="connsiteX1" fmla="*/ 7674429 w 7674429"/>
                <a:gd name="connsiteY1" fmla="*/ 0 h 970200"/>
                <a:gd name="connsiteX2" fmla="*/ 7674429 w 7674429"/>
                <a:gd name="connsiteY2" fmla="*/ 970200 h 970200"/>
                <a:gd name="connsiteX3" fmla="*/ 0 w 7674429"/>
                <a:gd name="connsiteY3" fmla="*/ 970200 h 970200"/>
                <a:gd name="connsiteX4" fmla="*/ 0 w 7674429"/>
                <a:gd name="connsiteY4" fmla="*/ 0 h 9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429" h="970200">
                  <a:moveTo>
                    <a:pt x="0" y="0"/>
                  </a:moveTo>
                  <a:lnTo>
                    <a:pt x="7674429" y="0"/>
                  </a:lnTo>
                  <a:lnTo>
                    <a:pt x="7674429" y="970200"/>
                  </a:lnTo>
                  <a:lnTo>
                    <a:pt x="0" y="970200"/>
                  </a:lnTo>
                  <a:lnTo>
                    <a:pt x="0" y="0"/>
                  </a:lnTo>
                  <a:close/>
                </a:path>
              </a:pathLst>
            </a:custGeom>
            <a:solidFill>
              <a:sysClr val="window" lastClr="FFFFFF">
                <a:alpha val="90000"/>
                <a:hueOff val="0"/>
                <a:satOff val="0"/>
                <a:lumOff val="0"/>
                <a:alphaOff val="0"/>
              </a:sysClr>
            </a:solidFill>
            <a:ln w="15875" cap="flat" cmpd="sng" algn="ctr">
              <a:solidFill>
                <a:schemeClr val="bg1">
                  <a:lumMod val="75000"/>
                  <a:lumOff val="25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95621" tIns="229108" rIns="595621" bIns="78232" numCol="1" spcCol="1270" anchor="t" anchorCtr="0">
              <a:noAutofit/>
            </a:bodyPr>
            <a:lstStyle/>
            <a:p>
              <a:pPr marL="57150" lvl="1" indent="-57150" algn="l" defTabSz="488950">
                <a:lnSpc>
                  <a:spcPct val="90000"/>
                </a:lnSpc>
                <a:spcBef>
                  <a:spcPct val="0"/>
                </a:spcBef>
                <a:spcAft>
                  <a:spcPct val="15000"/>
                </a:spcAft>
                <a:buNone/>
              </a:pPr>
              <a:r>
                <a:rPr lang="en-US" sz="1200" b="1"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  GET </a:t>
              </a:r>
              <a:r>
                <a:rPr lang="en-US" sz="1200" kern="1200" spc="-50" dirty="0">
                  <a:solidFill>
                    <a:srgbClr val="000000">
                      <a:hueOff val="0"/>
                      <a:satOff val="0"/>
                      <a:lumOff val="0"/>
                      <a:alphaOff val="0"/>
                    </a:srgbClr>
                  </a:solidFill>
                  <a:latin typeface="IBM Plex Sans" panose="020B0503050203000203" pitchFamily="34" charset="0"/>
                  <a:ea typeface="+mn-ea"/>
                  <a:cs typeface="+mn-cs"/>
                </a:rPr>
                <a:t>/customers/12345 ✓</a:t>
              </a:r>
              <a:br>
                <a:rPr lang="en-US" sz="1200" kern="1200" dirty="0">
                  <a:solidFill>
                    <a:srgbClr val="000000">
                      <a:hueOff val="0"/>
                      <a:satOff val="0"/>
                      <a:lumOff val="0"/>
                      <a:alphaOff val="0"/>
                    </a:srgbClr>
                  </a:solidFill>
                  <a:latin typeface="IBM Plex Sans" panose="020B0503050203000203" pitchFamily="34" charset="0"/>
                  <a:ea typeface="+mn-ea"/>
                  <a:cs typeface="+mn-cs"/>
                </a:rPr>
              </a:br>
              <a:r>
                <a:rPr lang="en-US" sz="1200" b="1"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PUT </a:t>
              </a:r>
              <a:r>
                <a:rPr lang="en-US" sz="1200" kern="1200" spc="-50" dirty="0">
                  <a:solidFill>
                    <a:srgbClr val="000000">
                      <a:hueOff val="0"/>
                      <a:satOff val="0"/>
                      <a:lumOff val="0"/>
                      <a:alphaOff val="0"/>
                    </a:srgbClr>
                  </a:solidFill>
                  <a:latin typeface="IBM Plex Sans" panose="020B0503050203000203" pitchFamily="34" charset="0"/>
                  <a:ea typeface="+mn-ea"/>
                  <a:cs typeface="+mn-cs"/>
                </a:rPr>
                <a:t>/customers/12345 ✓</a:t>
              </a:r>
              <a:br>
                <a:rPr lang="en-US" sz="1200" kern="1200" dirty="0">
                  <a:solidFill>
                    <a:srgbClr val="000000">
                      <a:hueOff val="0"/>
                      <a:satOff val="0"/>
                      <a:lumOff val="0"/>
                      <a:alphaOff val="0"/>
                    </a:srgbClr>
                  </a:solidFill>
                  <a:latin typeface="IBM Plex Sans" panose="020B0503050203000203" pitchFamily="34" charset="0"/>
                  <a:ea typeface="+mn-ea"/>
                  <a:cs typeface="+mn-cs"/>
                </a:rPr>
              </a:br>
              <a:br>
                <a:rPr lang="en-US" sz="1200" kern="1200" dirty="0">
                  <a:solidFill>
                    <a:srgbClr val="000000">
                      <a:hueOff val="0"/>
                      <a:satOff val="0"/>
                      <a:lumOff val="0"/>
                      <a:alphaOff val="0"/>
                    </a:srgbClr>
                  </a:solidFill>
                  <a:latin typeface="IBM Plex Sans" panose="020B0503050203000203" pitchFamily="34" charset="0"/>
                  <a:ea typeface="+mn-ea"/>
                  <a:cs typeface="+mn-cs"/>
                </a:rPr>
              </a:br>
              <a:r>
                <a:rPr lang="en-US" sz="1200" b="1"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GET</a:t>
              </a:r>
              <a:r>
                <a:rPr lang="en-US" sz="1200"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 /</a:t>
              </a:r>
              <a:r>
                <a:rPr lang="en-US" sz="1200" kern="1200" dirty="0" err="1">
                  <a:solidFill>
                    <a:srgbClr val="000000">
                      <a:hueOff val="0"/>
                      <a:satOff val="0"/>
                      <a:lumOff val="0"/>
                      <a:alphaOff val="0"/>
                    </a:srgbClr>
                  </a:solidFill>
                  <a:latin typeface="IBM Plex Sans" panose="020B0503050203000203" pitchFamily="34" charset="0"/>
                  <a:ea typeface="+mn-ea"/>
                  <a:cs typeface="Arial" panose="020B0604020202020204" pitchFamily="34" charset="0"/>
                </a:rPr>
                <a:t>customers?id</a:t>
              </a:r>
              <a:r>
                <a:rPr lang="en-US" sz="1200"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=12345 ❌</a:t>
              </a:r>
              <a:endParaRPr lang="en-US" sz="1200" kern="1200" dirty="0">
                <a:solidFill>
                  <a:srgbClr val="000000">
                    <a:hueOff val="0"/>
                    <a:satOff val="0"/>
                    <a:lumOff val="0"/>
                    <a:alphaOff val="0"/>
                  </a:srgbClr>
                </a:solidFill>
                <a:latin typeface="IBM Plex Sans" panose="020B0503050203000203" pitchFamily="34" charset="0"/>
                <a:ea typeface="+mn-ea"/>
                <a:cs typeface="+mn-cs"/>
              </a:endParaRPr>
            </a:p>
          </p:txBody>
        </p:sp>
        <p:sp>
          <p:nvSpPr>
            <p:cNvPr id="12" name="Freeform: Shape 11">
              <a:extLst>
                <a:ext uri="{FF2B5EF4-FFF2-40B4-BE49-F238E27FC236}">
                  <a16:creationId xmlns:a16="http://schemas.microsoft.com/office/drawing/2014/main" id="{D5544BD9-AB18-480E-AE14-7E20A9B138B8}"/>
                </a:ext>
              </a:extLst>
            </p:cNvPr>
            <p:cNvSpPr/>
            <p:nvPr/>
          </p:nvSpPr>
          <p:spPr>
            <a:xfrm>
              <a:off x="3359874" y="2015503"/>
              <a:ext cx="5372100" cy="324720"/>
            </a:xfrm>
            <a:custGeom>
              <a:avLst/>
              <a:gdLst>
                <a:gd name="connsiteX0" fmla="*/ 0 w 5372100"/>
                <a:gd name="connsiteY0" fmla="*/ 54121 h 324720"/>
                <a:gd name="connsiteX1" fmla="*/ 54121 w 5372100"/>
                <a:gd name="connsiteY1" fmla="*/ 0 h 324720"/>
                <a:gd name="connsiteX2" fmla="*/ 5317979 w 5372100"/>
                <a:gd name="connsiteY2" fmla="*/ 0 h 324720"/>
                <a:gd name="connsiteX3" fmla="*/ 5372100 w 5372100"/>
                <a:gd name="connsiteY3" fmla="*/ 54121 h 324720"/>
                <a:gd name="connsiteX4" fmla="*/ 5372100 w 5372100"/>
                <a:gd name="connsiteY4" fmla="*/ 270599 h 324720"/>
                <a:gd name="connsiteX5" fmla="*/ 5317979 w 5372100"/>
                <a:gd name="connsiteY5" fmla="*/ 324720 h 324720"/>
                <a:gd name="connsiteX6" fmla="*/ 54121 w 5372100"/>
                <a:gd name="connsiteY6" fmla="*/ 324720 h 324720"/>
                <a:gd name="connsiteX7" fmla="*/ 0 w 5372100"/>
                <a:gd name="connsiteY7" fmla="*/ 270599 h 324720"/>
                <a:gd name="connsiteX8" fmla="*/ 0 w 537210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2100" h="324720">
                  <a:moveTo>
                    <a:pt x="0" y="54121"/>
                  </a:moveTo>
                  <a:cubicBezTo>
                    <a:pt x="0" y="24231"/>
                    <a:pt x="24231" y="0"/>
                    <a:pt x="54121" y="0"/>
                  </a:cubicBezTo>
                  <a:lnTo>
                    <a:pt x="5317979" y="0"/>
                  </a:lnTo>
                  <a:cubicBezTo>
                    <a:pt x="5347869" y="0"/>
                    <a:pt x="5372100" y="24231"/>
                    <a:pt x="5372100" y="54121"/>
                  </a:cubicBezTo>
                  <a:lnTo>
                    <a:pt x="5372100" y="270599"/>
                  </a:lnTo>
                  <a:cubicBezTo>
                    <a:pt x="5372100" y="300489"/>
                    <a:pt x="5347869" y="324720"/>
                    <a:pt x="5317979" y="324720"/>
                  </a:cubicBezTo>
                  <a:lnTo>
                    <a:pt x="54121" y="324720"/>
                  </a:lnTo>
                  <a:cubicBezTo>
                    <a:pt x="24231" y="324720"/>
                    <a:pt x="0" y="300489"/>
                    <a:pt x="0" y="270599"/>
                  </a:cubicBezTo>
                  <a:lnTo>
                    <a:pt x="0" y="54121"/>
                  </a:lnTo>
                  <a:close/>
                </a:path>
              </a:pathLst>
            </a:custGeom>
            <a:solidFill>
              <a:schemeClr val="bg1">
                <a:lumMod val="75000"/>
                <a:lumOff val="25000"/>
              </a:schemeClr>
            </a:solidFill>
            <a:ln w="15875"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18905" tIns="15852" rIns="218905" bIns="15852" numCol="1" spcCol="1270" anchor="ctr" anchorCtr="0">
              <a:noAutofit/>
            </a:bodyPr>
            <a:lstStyle/>
            <a:p>
              <a:pPr marL="0" lvl="0" indent="0" algn="l" defTabSz="488950">
                <a:lnSpc>
                  <a:spcPct val="90000"/>
                </a:lnSpc>
                <a:spcBef>
                  <a:spcPct val="0"/>
                </a:spcBef>
                <a:spcAft>
                  <a:spcPct val="35000"/>
                </a:spcAft>
                <a:buNone/>
              </a:pPr>
              <a:r>
                <a:rPr lang="en-US" sz="1100" b="1" kern="1200" spc="-50" dirty="0">
                  <a:solidFill>
                    <a:sysClr val="window" lastClr="FFFFFF"/>
                  </a:solidFill>
                  <a:latin typeface="IBM Plex Sans" panose="020B0503050203000203" pitchFamily="34" charset="0"/>
                  <a:ea typeface="+mn-ea"/>
                  <a:cs typeface="+mn-cs"/>
                </a:rPr>
                <a:t>2. Primary key to identify a resource in path parameters</a:t>
              </a:r>
              <a:endParaRPr lang="en-US" sz="1100" b="1" kern="1200" dirty="0">
                <a:solidFill>
                  <a:sysClr val="window" lastClr="FFFFFF"/>
                </a:solidFill>
                <a:latin typeface="IBM Plex Sans" panose="020B0503050203000203" pitchFamily="34" charset="0"/>
                <a:ea typeface="+mn-ea"/>
                <a:cs typeface="+mn-cs"/>
              </a:endParaRPr>
            </a:p>
          </p:txBody>
        </p:sp>
        <p:sp>
          <p:nvSpPr>
            <p:cNvPr id="13" name="Freeform: Shape 12">
              <a:extLst>
                <a:ext uri="{FF2B5EF4-FFF2-40B4-BE49-F238E27FC236}">
                  <a16:creationId xmlns:a16="http://schemas.microsoft.com/office/drawing/2014/main" id="{5F908A74-6FD0-42A8-B8D4-5D5AA0916007}"/>
                </a:ext>
              </a:extLst>
            </p:cNvPr>
            <p:cNvSpPr/>
            <p:nvPr/>
          </p:nvSpPr>
          <p:spPr>
            <a:xfrm>
              <a:off x="3296193" y="3369823"/>
              <a:ext cx="8499567" cy="970200"/>
            </a:xfrm>
            <a:custGeom>
              <a:avLst/>
              <a:gdLst>
                <a:gd name="connsiteX0" fmla="*/ 0 w 7674429"/>
                <a:gd name="connsiteY0" fmla="*/ 0 h 970200"/>
                <a:gd name="connsiteX1" fmla="*/ 7674429 w 7674429"/>
                <a:gd name="connsiteY1" fmla="*/ 0 h 970200"/>
                <a:gd name="connsiteX2" fmla="*/ 7674429 w 7674429"/>
                <a:gd name="connsiteY2" fmla="*/ 970200 h 970200"/>
                <a:gd name="connsiteX3" fmla="*/ 0 w 7674429"/>
                <a:gd name="connsiteY3" fmla="*/ 970200 h 970200"/>
                <a:gd name="connsiteX4" fmla="*/ 0 w 7674429"/>
                <a:gd name="connsiteY4" fmla="*/ 0 h 97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429" h="970200">
                  <a:moveTo>
                    <a:pt x="0" y="0"/>
                  </a:moveTo>
                  <a:lnTo>
                    <a:pt x="7674429" y="0"/>
                  </a:lnTo>
                  <a:lnTo>
                    <a:pt x="7674429" y="970200"/>
                  </a:lnTo>
                  <a:lnTo>
                    <a:pt x="0" y="970200"/>
                  </a:lnTo>
                  <a:lnTo>
                    <a:pt x="0" y="0"/>
                  </a:lnTo>
                  <a:close/>
                </a:path>
              </a:pathLst>
            </a:custGeom>
            <a:solidFill>
              <a:sysClr val="window" lastClr="FFFFFF">
                <a:alpha val="90000"/>
                <a:hueOff val="0"/>
                <a:satOff val="0"/>
                <a:lumOff val="0"/>
                <a:alphaOff val="0"/>
              </a:sysClr>
            </a:solidFill>
            <a:ln w="15875" cap="flat" cmpd="sng" algn="ctr">
              <a:solidFill>
                <a:schemeClr val="bg1">
                  <a:lumMod val="50000"/>
                  <a:lumOff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95621" tIns="229108" rIns="595621" bIns="78232" numCol="1" spcCol="1270" anchor="t" anchorCtr="0">
              <a:noAutofit/>
            </a:bodyPr>
            <a:lstStyle/>
            <a:p>
              <a:pPr marL="57150" lvl="1" indent="-57150" algn="l" defTabSz="488950">
                <a:lnSpc>
                  <a:spcPct val="90000"/>
                </a:lnSpc>
                <a:spcBef>
                  <a:spcPct val="0"/>
                </a:spcBef>
                <a:spcAft>
                  <a:spcPct val="15000"/>
                </a:spcAft>
                <a:buNone/>
              </a:pPr>
              <a:r>
                <a:rPr lang="en-US" sz="1200" b="1" kern="1200" spc="-50" dirty="0">
                  <a:solidFill>
                    <a:srgbClr val="000000">
                      <a:hueOff val="0"/>
                      <a:satOff val="0"/>
                      <a:lumOff val="0"/>
                      <a:alphaOff val="0"/>
                    </a:srgbClr>
                  </a:solidFill>
                  <a:latin typeface="IBM Plex Sans" panose="020B0503050203000203" pitchFamily="34" charset="0"/>
                  <a:ea typeface="+mn-ea"/>
                  <a:cs typeface="+mn-cs"/>
                </a:rPr>
                <a:t> GET</a:t>
              </a:r>
              <a:r>
                <a:rPr lang="en-US" sz="1200" kern="1200" spc="-50" dirty="0">
                  <a:solidFill>
                    <a:srgbClr val="000000">
                      <a:hueOff val="0"/>
                      <a:satOff val="0"/>
                      <a:lumOff val="0"/>
                      <a:alphaOff val="0"/>
                    </a:srgbClr>
                  </a:solidFill>
                  <a:latin typeface="IBM Plex Sans" panose="020B0503050203000203" pitchFamily="34" charset="0"/>
                  <a:ea typeface="+mn-ea"/>
                  <a:cs typeface="+mn-cs"/>
                </a:rPr>
                <a:t> /</a:t>
              </a:r>
              <a:r>
                <a:rPr lang="en-US" sz="1200" kern="1200" spc="-50" dirty="0" err="1">
                  <a:solidFill>
                    <a:srgbClr val="000000">
                      <a:hueOff val="0"/>
                      <a:satOff val="0"/>
                      <a:lumOff val="0"/>
                      <a:alphaOff val="0"/>
                    </a:srgbClr>
                  </a:solidFill>
                  <a:latin typeface="IBM Plex Sans" panose="020B0503050203000203" pitchFamily="34" charset="0"/>
                  <a:ea typeface="+mn-ea"/>
                  <a:cs typeface="+mn-cs"/>
                </a:rPr>
                <a:t>customers?name</a:t>
              </a:r>
              <a:r>
                <a:rPr lang="en-US" sz="1200" kern="1200" spc="-50" dirty="0">
                  <a:solidFill>
                    <a:srgbClr val="000000">
                      <a:hueOff val="0"/>
                      <a:satOff val="0"/>
                      <a:lumOff val="0"/>
                      <a:alphaOff val="0"/>
                    </a:srgbClr>
                  </a:solidFill>
                  <a:latin typeface="IBM Plex Sans" panose="020B0503050203000203" pitchFamily="34" charset="0"/>
                  <a:ea typeface="+mn-ea"/>
                  <a:cs typeface="+mn-cs"/>
                </a:rPr>
                <a:t>=</a:t>
              </a:r>
              <a:r>
                <a:rPr lang="en-US" sz="1200" kern="1200" spc="-50" dirty="0" err="1">
                  <a:solidFill>
                    <a:srgbClr val="000000">
                      <a:hueOff val="0"/>
                      <a:satOff val="0"/>
                      <a:lumOff val="0"/>
                      <a:alphaOff val="0"/>
                    </a:srgbClr>
                  </a:solidFill>
                  <a:latin typeface="IBM Plex Sans" panose="020B0503050203000203" pitchFamily="34" charset="0"/>
                  <a:ea typeface="+mn-ea"/>
                  <a:cs typeface="+mn-cs"/>
                </a:rPr>
                <a:t>someone&amp;type</a:t>
              </a:r>
              <a:r>
                <a:rPr lang="en-US" sz="1200" kern="1200" spc="-50" dirty="0">
                  <a:solidFill>
                    <a:srgbClr val="000000">
                      <a:hueOff val="0"/>
                      <a:satOff val="0"/>
                      <a:lumOff val="0"/>
                      <a:alphaOff val="0"/>
                    </a:srgbClr>
                  </a:solidFill>
                  <a:latin typeface="IBM Plex Sans" panose="020B0503050203000203" pitchFamily="34" charset="0"/>
                  <a:ea typeface="+mn-ea"/>
                  <a:cs typeface="+mn-cs"/>
                </a:rPr>
                <a:t>=permanent ✓</a:t>
              </a:r>
              <a:br>
                <a:rPr lang="en-US" sz="1200" kern="1200" dirty="0">
                  <a:solidFill>
                    <a:srgbClr val="000000">
                      <a:hueOff val="0"/>
                      <a:satOff val="0"/>
                      <a:lumOff val="0"/>
                      <a:alphaOff val="0"/>
                    </a:srgbClr>
                  </a:solidFill>
                  <a:latin typeface="IBM Plex Sans" panose="020B0503050203000203" pitchFamily="34" charset="0"/>
                  <a:ea typeface="+mn-ea"/>
                  <a:cs typeface="+mn-cs"/>
                </a:rPr>
              </a:br>
              <a:br>
                <a:rPr lang="en-US" sz="1200" kern="1200" dirty="0">
                  <a:solidFill>
                    <a:srgbClr val="000000">
                      <a:hueOff val="0"/>
                      <a:satOff val="0"/>
                      <a:lumOff val="0"/>
                      <a:alphaOff val="0"/>
                    </a:srgbClr>
                  </a:solidFill>
                  <a:latin typeface="IBM Plex Sans" panose="020B0503050203000203" pitchFamily="34" charset="0"/>
                  <a:ea typeface="+mn-ea"/>
                  <a:cs typeface="+mn-cs"/>
                </a:rPr>
              </a:br>
              <a:r>
                <a:rPr lang="en-US" sz="1200" kern="1200" dirty="0">
                  <a:solidFill>
                    <a:srgbClr val="0000FF"/>
                  </a:solidFill>
                  <a:latin typeface="IBM Plex Sans" panose="020B0503050203000203" pitchFamily="34" charset="0"/>
                  <a:ea typeface="+mn-ea"/>
                  <a:cs typeface="Times New Roman" panose="02020603050405020304" pitchFamily="18" charset="0"/>
                </a:rPr>
                <a:t>There is another popular mechanism to apply filters using RSQL. Search the resources on web to find out more</a:t>
              </a:r>
              <a:endParaRPr lang="en-US" sz="1200" kern="1200" dirty="0">
                <a:solidFill>
                  <a:srgbClr val="0000FF"/>
                </a:solidFill>
                <a:latin typeface="IBM Plex Sans" panose="020B0503050203000203" pitchFamily="34" charset="0"/>
                <a:ea typeface="+mn-ea"/>
                <a:cs typeface="+mn-cs"/>
              </a:endParaRPr>
            </a:p>
          </p:txBody>
        </p:sp>
        <p:sp>
          <p:nvSpPr>
            <p:cNvPr id="14" name="Freeform: Shape 13">
              <a:extLst>
                <a:ext uri="{FF2B5EF4-FFF2-40B4-BE49-F238E27FC236}">
                  <a16:creationId xmlns:a16="http://schemas.microsoft.com/office/drawing/2014/main" id="{5B69B32B-4788-475D-954E-737284D4721F}"/>
                </a:ext>
              </a:extLst>
            </p:cNvPr>
            <p:cNvSpPr/>
            <p:nvPr/>
          </p:nvSpPr>
          <p:spPr>
            <a:xfrm>
              <a:off x="3359874" y="3207463"/>
              <a:ext cx="5372100" cy="324720"/>
            </a:xfrm>
            <a:custGeom>
              <a:avLst/>
              <a:gdLst>
                <a:gd name="connsiteX0" fmla="*/ 0 w 5372100"/>
                <a:gd name="connsiteY0" fmla="*/ 54121 h 324720"/>
                <a:gd name="connsiteX1" fmla="*/ 54121 w 5372100"/>
                <a:gd name="connsiteY1" fmla="*/ 0 h 324720"/>
                <a:gd name="connsiteX2" fmla="*/ 5317979 w 5372100"/>
                <a:gd name="connsiteY2" fmla="*/ 0 h 324720"/>
                <a:gd name="connsiteX3" fmla="*/ 5372100 w 5372100"/>
                <a:gd name="connsiteY3" fmla="*/ 54121 h 324720"/>
                <a:gd name="connsiteX4" fmla="*/ 5372100 w 5372100"/>
                <a:gd name="connsiteY4" fmla="*/ 270599 h 324720"/>
                <a:gd name="connsiteX5" fmla="*/ 5317979 w 5372100"/>
                <a:gd name="connsiteY5" fmla="*/ 324720 h 324720"/>
                <a:gd name="connsiteX6" fmla="*/ 54121 w 5372100"/>
                <a:gd name="connsiteY6" fmla="*/ 324720 h 324720"/>
                <a:gd name="connsiteX7" fmla="*/ 0 w 5372100"/>
                <a:gd name="connsiteY7" fmla="*/ 270599 h 324720"/>
                <a:gd name="connsiteX8" fmla="*/ 0 w 537210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2100" h="324720">
                  <a:moveTo>
                    <a:pt x="0" y="54121"/>
                  </a:moveTo>
                  <a:cubicBezTo>
                    <a:pt x="0" y="24231"/>
                    <a:pt x="24231" y="0"/>
                    <a:pt x="54121" y="0"/>
                  </a:cubicBezTo>
                  <a:lnTo>
                    <a:pt x="5317979" y="0"/>
                  </a:lnTo>
                  <a:cubicBezTo>
                    <a:pt x="5347869" y="0"/>
                    <a:pt x="5372100" y="24231"/>
                    <a:pt x="5372100" y="54121"/>
                  </a:cubicBezTo>
                  <a:lnTo>
                    <a:pt x="5372100" y="270599"/>
                  </a:lnTo>
                  <a:cubicBezTo>
                    <a:pt x="5372100" y="300489"/>
                    <a:pt x="5347869" y="324720"/>
                    <a:pt x="5317979" y="324720"/>
                  </a:cubicBezTo>
                  <a:lnTo>
                    <a:pt x="54121" y="324720"/>
                  </a:lnTo>
                  <a:cubicBezTo>
                    <a:pt x="24231" y="324720"/>
                    <a:pt x="0" y="300489"/>
                    <a:pt x="0" y="270599"/>
                  </a:cubicBezTo>
                  <a:lnTo>
                    <a:pt x="0" y="54121"/>
                  </a:lnTo>
                  <a:close/>
                </a:path>
              </a:pathLst>
            </a:custGeom>
            <a:solidFill>
              <a:schemeClr val="bg1">
                <a:lumMod val="50000"/>
                <a:lumOff val="50000"/>
              </a:schemeClr>
            </a:solidFill>
            <a:ln w="15875"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18905" tIns="15852" rIns="218905" bIns="15852" numCol="1" spcCol="1270" anchor="ctr" anchorCtr="0">
              <a:noAutofit/>
            </a:bodyPr>
            <a:lstStyle/>
            <a:p>
              <a:pPr marL="0" lvl="0" indent="0" algn="l" defTabSz="488950">
                <a:lnSpc>
                  <a:spcPct val="90000"/>
                </a:lnSpc>
                <a:spcBef>
                  <a:spcPct val="0"/>
                </a:spcBef>
                <a:spcAft>
                  <a:spcPct val="35000"/>
                </a:spcAft>
                <a:buNone/>
              </a:pPr>
              <a:r>
                <a:rPr lang="en-US" sz="1100" b="1" kern="1200" spc="-50" dirty="0">
                  <a:solidFill>
                    <a:sysClr val="window" lastClr="FFFFFF"/>
                  </a:solidFill>
                  <a:latin typeface="IBM Plex Sans" panose="020B0503050203000203" pitchFamily="34" charset="0"/>
                  <a:ea typeface="+mn-ea"/>
                  <a:cs typeface="+mn-cs"/>
                </a:rPr>
                <a:t>3. For any other attribute use filter </a:t>
              </a:r>
              <a:endParaRPr lang="en-US" sz="1100" b="1" kern="1200" dirty="0">
                <a:solidFill>
                  <a:sysClr val="window" lastClr="FFFFFF"/>
                </a:solidFill>
                <a:latin typeface="IBM Plex Sans" panose="020B0503050203000203" pitchFamily="34" charset="0"/>
                <a:ea typeface="+mn-ea"/>
                <a:cs typeface="+mn-cs"/>
              </a:endParaRPr>
            </a:p>
          </p:txBody>
        </p:sp>
        <p:sp>
          <p:nvSpPr>
            <p:cNvPr id="15" name="Freeform: Shape 14">
              <a:extLst>
                <a:ext uri="{FF2B5EF4-FFF2-40B4-BE49-F238E27FC236}">
                  <a16:creationId xmlns:a16="http://schemas.microsoft.com/office/drawing/2014/main" id="{F66181CA-89E2-47A3-8B70-5F6C628AFA29}"/>
                </a:ext>
              </a:extLst>
            </p:cNvPr>
            <p:cNvSpPr/>
            <p:nvPr/>
          </p:nvSpPr>
          <p:spPr>
            <a:xfrm>
              <a:off x="3296193" y="4561783"/>
              <a:ext cx="8499567" cy="1039500"/>
            </a:xfrm>
            <a:custGeom>
              <a:avLst/>
              <a:gdLst>
                <a:gd name="connsiteX0" fmla="*/ 0 w 7674429"/>
                <a:gd name="connsiteY0" fmla="*/ 0 h 1039500"/>
                <a:gd name="connsiteX1" fmla="*/ 7674429 w 7674429"/>
                <a:gd name="connsiteY1" fmla="*/ 0 h 1039500"/>
                <a:gd name="connsiteX2" fmla="*/ 7674429 w 7674429"/>
                <a:gd name="connsiteY2" fmla="*/ 1039500 h 1039500"/>
                <a:gd name="connsiteX3" fmla="*/ 0 w 7674429"/>
                <a:gd name="connsiteY3" fmla="*/ 1039500 h 1039500"/>
                <a:gd name="connsiteX4" fmla="*/ 0 w 7674429"/>
                <a:gd name="connsiteY4" fmla="*/ 0 h 103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429" h="1039500">
                  <a:moveTo>
                    <a:pt x="0" y="0"/>
                  </a:moveTo>
                  <a:lnTo>
                    <a:pt x="7674429" y="0"/>
                  </a:lnTo>
                  <a:lnTo>
                    <a:pt x="7674429" y="1039500"/>
                  </a:lnTo>
                  <a:lnTo>
                    <a:pt x="0" y="1039500"/>
                  </a:lnTo>
                  <a:lnTo>
                    <a:pt x="0" y="0"/>
                  </a:lnTo>
                  <a:close/>
                </a:path>
              </a:pathLst>
            </a:custGeom>
            <a:solidFill>
              <a:sysClr val="window" lastClr="FFFFFF">
                <a:alpha val="90000"/>
                <a:hueOff val="0"/>
                <a:satOff val="0"/>
                <a:lumOff val="0"/>
                <a:alphaOff val="0"/>
              </a:sysClr>
            </a:solidFill>
            <a:ln w="15875" cap="flat" cmpd="sng" algn="ctr">
              <a:solidFill>
                <a:schemeClr val="bg1">
                  <a:lumMod val="25000"/>
                  <a:lumOff val="75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95621" tIns="229108" rIns="595621" bIns="78232" numCol="1" spcCol="1270" anchor="t" anchorCtr="0">
              <a:noAutofit/>
            </a:bodyPr>
            <a:lstStyle/>
            <a:p>
              <a:pPr marL="57150" lvl="1" indent="-57150" algn="l" defTabSz="488950">
                <a:lnSpc>
                  <a:spcPct val="90000"/>
                </a:lnSpc>
                <a:spcBef>
                  <a:spcPct val="0"/>
                </a:spcBef>
                <a:spcAft>
                  <a:spcPct val="15000"/>
                </a:spcAft>
                <a:buNone/>
              </a:pPr>
              <a:r>
                <a:rPr lang="en-US" sz="1200" b="1" kern="1200" spc="-50" dirty="0">
                  <a:solidFill>
                    <a:srgbClr val="000000">
                      <a:hueOff val="0"/>
                      <a:satOff val="0"/>
                      <a:lumOff val="0"/>
                      <a:alphaOff val="0"/>
                    </a:srgbClr>
                  </a:solidFill>
                  <a:latin typeface="IBM Plex Sans" panose="020B0503050203000203" pitchFamily="34" charset="0"/>
                  <a:ea typeface="+mn-ea"/>
                  <a:cs typeface="+mn-cs"/>
                </a:rPr>
                <a:t>  GET</a:t>
              </a:r>
              <a:r>
                <a:rPr lang="en-US" sz="1200" kern="1200" spc="-50" dirty="0">
                  <a:solidFill>
                    <a:srgbClr val="000000">
                      <a:hueOff val="0"/>
                      <a:satOff val="0"/>
                      <a:lumOff val="0"/>
                      <a:alphaOff val="0"/>
                    </a:srgbClr>
                  </a:solidFill>
                  <a:latin typeface="IBM Plex Sans" panose="020B0503050203000203" pitchFamily="34" charset="0"/>
                  <a:ea typeface="+mn-ea"/>
                  <a:cs typeface="+mn-cs"/>
                </a:rPr>
                <a:t> /customers/12345/orders ✓</a:t>
              </a:r>
              <a:br>
                <a:rPr lang="en-US" sz="1200" kern="1200" dirty="0">
                  <a:solidFill>
                    <a:srgbClr val="000000">
                      <a:hueOff val="0"/>
                      <a:satOff val="0"/>
                      <a:lumOff val="0"/>
                      <a:alphaOff val="0"/>
                    </a:srgbClr>
                  </a:solidFill>
                  <a:latin typeface="IBM Plex Sans" panose="020B0503050203000203" pitchFamily="34" charset="0"/>
                  <a:ea typeface="+mn-ea"/>
                  <a:cs typeface="+mn-cs"/>
                </a:rPr>
              </a:br>
              <a:r>
                <a:rPr lang="en-US" sz="1200" b="1" kern="1200" spc="-50" dirty="0">
                  <a:solidFill>
                    <a:srgbClr val="000000">
                      <a:hueOff val="0"/>
                      <a:satOff val="0"/>
                      <a:lumOff val="0"/>
                      <a:alphaOff val="0"/>
                    </a:srgbClr>
                  </a:solidFill>
                  <a:latin typeface="IBM Plex Sans" panose="020B0503050203000203" pitchFamily="34" charset="0"/>
                  <a:ea typeface="+mn-ea"/>
                  <a:cs typeface="+mn-cs"/>
                </a:rPr>
                <a:t>GET</a:t>
              </a:r>
              <a:r>
                <a:rPr lang="en-US" sz="1200" kern="1200" spc="-50" dirty="0">
                  <a:solidFill>
                    <a:srgbClr val="000000">
                      <a:hueOff val="0"/>
                      <a:satOff val="0"/>
                      <a:lumOff val="0"/>
                      <a:alphaOff val="0"/>
                    </a:srgbClr>
                  </a:solidFill>
                  <a:latin typeface="IBM Plex Sans" panose="020B0503050203000203" pitchFamily="34" charset="0"/>
                  <a:ea typeface="+mn-ea"/>
                  <a:cs typeface="+mn-cs"/>
                </a:rPr>
                <a:t> /customers/12345/orders/123 ✓</a:t>
              </a:r>
              <a:endParaRPr lang="en-US" sz="1200" kern="1200" dirty="0">
                <a:solidFill>
                  <a:srgbClr val="000000">
                    <a:hueOff val="0"/>
                    <a:satOff val="0"/>
                    <a:lumOff val="0"/>
                    <a:alphaOff val="0"/>
                  </a:srgbClr>
                </a:solidFill>
                <a:latin typeface="IBM Plex Sans" panose="020B0503050203000203" pitchFamily="34" charset="0"/>
                <a:ea typeface="+mn-ea"/>
                <a:cs typeface="+mn-cs"/>
              </a:endParaRPr>
            </a:p>
            <a:p>
              <a:pPr marL="57150" lvl="1" indent="-57150" algn="l" defTabSz="488950">
                <a:lnSpc>
                  <a:spcPct val="90000"/>
                </a:lnSpc>
                <a:spcBef>
                  <a:spcPct val="0"/>
                </a:spcBef>
                <a:spcAft>
                  <a:spcPct val="15000"/>
                </a:spcAft>
                <a:buNone/>
              </a:pPr>
              <a:r>
                <a:rPr lang="en-US" sz="1200" kern="1200" dirty="0">
                  <a:solidFill>
                    <a:srgbClr val="000000">
                      <a:hueOff val="0"/>
                      <a:satOff val="0"/>
                      <a:lumOff val="0"/>
                      <a:alphaOff val="0"/>
                    </a:srgbClr>
                  </a:solidFill>
                  <a:latin typeface="IBM Plex Sans" panose="020B0503050203000203" pitchFamily="34" charset="0"/>
                  <a:ea typeface="+mn-ea"/>
                  <a:cs typeface="+mn-cs"/>
                </a:rPr>
                <a:t> </a:t>
              </a:r>
            </a:p>
            <a:p>
              <a:pPr marL="57150" lvl="1" indent="-57150" algn="l" defTabSz="488950">
                <a:lnSpc>
                  <a:spcPct val="90000"/>
                </a:lnSpc>
                <a:spcBef>
                  <a:spcPct val="0"/>
                </a:spcBef>
                <a:spcAft>
                  <a:spcPct val="15000"/>
                </a:spcAft>
                <a:buNone/>
              </a:pPr>
              <a:r>
                <a:rPr lang="en-US" sz="1200" b="1"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  GET</a:t>
              </a:r>
              <a:r>
                <a:rPr lang="en-US" sz="1200"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 </a:t>
              </a:r>
              <a:r>
                <a:rPr lang="en-US" sz="1200" kern="1200" spc="-50" dirty="0">
                  <a:solidFill>
                    <a:srgbClr val="000000">
                      <a:hueOff val="0"/>
                      <a:satOff val="0"/>
                      <a:lumOff val="0"/>
                      <a:alphaOff val="0"/>
                    </a:srgbClr>
                  </a:solidFill>
                  <a:latin typeface="IBM Plex Sans" panose="020B0503050203000203" pitchFamily="34" charset="0"/>
                  <a:ea typeface="+mn-ea"/>
                  <a:cs typeface="+mn-cs"/>
                </a:rPr>
                <a:t>/customers/12345/</a:t>
              </a:r>
              <a:r>
                <a:rPr lang="en-US" sz="1200" kern="1200" spc="-50" dirty="0" err="1">
                  <a:solidFill>
                    <a:srgbClr val="000000">
                      <a:hueOff val="0"/>
                      <a:satOff val="0"/>
                      <a:lumOff val="0"/>
                      <a:alphaOff val="0"/>
                    </a:srgbClr>
                  </a:solidFill>
                  <a:latin typeface="IBM Plex Sans" panose="020B0503050203000203" pitchFamily="34" charset="0"/>
                  <a:ea typeface="+mn-ea"/>
                  <a:cs typeface="+mn-cs"/>
                </a:rPr>
                <a:t>getOrders</a:t>
              </a:r>
              <a:r>
                <a:rPr lang="en-US" sz="1200"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 ❌</a:t>
              </a:r>
              <a:endParaRPr lang="en-US" sz="1200" kern="1200" dirty="0">
                <a:solidFill>
                  <a:srgbClr val="000000">
                    <a:hueOff val="0"/>
                    <a:satOff val="0"/>
                    <a:lumOff val="0"/>
                    <a:alphaOff val="0"/>
                  </a:srgbClr>
                </a:solidFill>
                <a:latin typeface="IBM Plex Sans" panose="020B0503050203000203" pitchFamily="34" charset="0"/>
                <a:ea typeface="+mn-ea"/>
                <a:cs typeface="+mn-cs"/>
              </a:endParaRPr>
            </a:p>
          </p:txBody>
        </p:sp>
        <p:sp>
          <p:nvSpPr>
            <p:cNvPr id="16" name="Freeform: Shape 15">
              <a:extLst>
                <a:ext uri="{FF2B5EF4-FFF2-40B4-BE49-F238E27FC236}">
                  <a16:creationId xmlns:a16="http://schemas.microsoft.com/office/drawing/2014/main" id="{8869C9EA-5F5A-43C3-8EAE-451CCD3974B6}"/>
                </a:ext>
              </a:extLst>
            </p:cNvPr>
            <p:cNvSpPr/>
            <p:nvPr/>
          </p:nvSpPr>
          <p:spPr>
            <a:xfrm>
              <a:off x="3359874" y="4399423"/>
              <a:ext cx="5372100" cy="324720"/>
            </a:xfrm>
            <a:custGeom>
              <a:avLst/>
              <a:gdLst>
                <a:gd name="connsiteX0" fmla="*/ 0 w 5372100"/>
                <a:gd name="connsiteY0" fmla="*/ 54121 h 324720"/>
                <a:gd name="connsiteX1" fmla="*/ 54121 w 5372100"/>
                <a:gd name="connsiteY1" fmla="*/ 0 h 324720"/>
                <a:gd name="connsiteX2" fmla="*/ 5317979 w 5372100"/>
                <a:gd name="connsiteY2" fmla="*/ 0 h 324720"/>
                <a:gd name="connsiteX3" fmla="*/ 5372100 w 5372100"/>
                <a:gd name="connsiteY3" fmla="*/ 54121 h 324720"/>
                <a:gd name="connsiteX4" fmla="*/ 5372100 w 5372100"/>
                <a:gd name="connsiteY4" fmla="*/ 270599 h 324720"/>
                <a:gd name="connsiteX5" fmla="*/ 5317979 w 5372100"/>
                <a:gd name="connsiteY5" fmla="*/ 324720 h 324720"/>
                <a:gd name="connsiteX6" fmla="*/ 54121 w 5372100"/>
                <a:gd name="connsiteY6" fmla="*/ 324720 h 324720"/>
                <a:gd name="connsiteX7" fmla="*/ 0 w 5372100"/>
                <a:gd name="connsiteY7" fmla="*/ 270599 h 324720"/>
                <a:gd name="connsiteX8" fmla="*/ 0 w 537210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2100" h="324720">
                  <a:moveTo>
                    <a:pt x="0" y="54121"/>
                  </a:moveTo>
                  <a:cubicBezTo>
                    <a:pt x="0" y="24231"/>
                    <a:pt x="24231" y="0"/>
                    <a:pt x="54121" y="0"/>
                  </a:cubicBezTo>
                  <a:lnTo>
                    <a:pt x="5317979" y="0"/>
                  </a:lnTo>
                  <a:cubicBezTo>
                    <a:pt x="5347869" y="0"/>
                    <a:pt x="5372100" y="24231"/>
                    <a:pt x="5372100" y="54121"/>
                  </a:cubicBezTo>
                  <a:lnTo>
                    <a:pt x="5372100" y="270599"/>
                  </a:lnTo>
                  <a:cubicBezTo>
                    <a:pt x="5372100" y="300489"/>
                    <a:pt x="5347869" y="324720"/>
                    <a:pt x="5317979" y="324720"/>
                  </a:cubicBezTo>
                  <a:lnTo>
                    <a:pt x="54121" y="324720"/>
                  </a:lnTo>
                  <a:cubicBezTo>
                    <a:pt x="24231" y="324720"/>
                    <a:pt x="0" y="300489"/>
                    <a:pt x="0" y="270599"/>
                  </a:cubicBezTo>
                  <a:lnTo>
                    <a:pt x="0" y="54121"/>
                  </a:lnTo>
                  <a:close/>
                </a:path>
              </a:pathLst>
            </a:custGeom>
            <a:solidFill>
              <a:srgbClr val="5879F2"/>
            </a:solidFill>
            <a:ln w="15875"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18905" tIns="15852" rIns="218905" bIns="15852" numCol="1" spcCol="1270" anchor="ctr" anchorCtr="0">
              <a:noAutofit/>
            </a:bodyPr>
            <a:lstStyle/>
            <a:p>
              <a:pPr marL="0" lvl="0" indent="0" algn="l" defTabSz="488950">
                <a:lnSpc>
                  <a:spcPct val="90000"/>
                </a:lnSpc>
                <a:spcBef>
                  <a:spcPct val="0"/>
                </a:spcBef>
                <a:spcAft>
                  <a:spcPct val="35000"/>
                </a:spcAft>
                <a:buNone/>
              </a:pPr>
              <a:r>
                <a:rPr lang="en-US" sz="1100" b="1" kern="1200" spc="-50" dirty="0">
                  <a:solidFill>
                    <a:sysClr val="window" lastClr="FFFFFF"/>
                  </a:solidFill>
                  <a:latin typeface="IBM Plex Sans" panose="020B0503050203000203" pitchFamily="34" charset="0"/>
                  <a:ea typeface="+mn-ea"/>
                  <a:cs typeface="+mn-cs"/>
                </a:rPr>
                <a:t>4. To traverse relations of a resource hierarchy extend the URL path</a:t>
              </a:r>
              <a:endParaRPr lang="en-US" sz="1100" b="1" kern="1200" dirty="0">
                <a:solidFill>
                  <a:sysClr val="window" lastClr="FFFFFF"/>
                </a:solidFill>
                <a:latin typeface="IBM Plex Sans" panose="020B0503050203000203" pitchFamily="34" charset="0"/>
                <a:ea typeface="+mn-ea"/>
                <a:cs typeface="+mn-cs"/>
              </a:endParaRPr>
            </a:p>
          </p:txBody>
        </p:sp>
        <p:sp>
          <p:nvSpPr>
            <p:cNvPr id="19" name="Freeform: Shape 18">
              <a:extLst>
                <a:ext uri="{FF2B5EF4-FFF2-40B4-BE49-F238E27FC236}">
                  <a16:creationId xmlns:a16="http://schemas.microsoft.com/office/drawing/2014/main" id="{3032ADE8-46AC-45A4-B918-72E09F7AFE59}"/>
                </a:ext>
              </a:extLst>
            </p:cNvPr>
            <p:cNvSpPr/>
            <p:nvPr/>
          </p:nvSpPr>
          <p:spPr>
            <a:xfrm>
              <a:off x="3296193" y="5823043"/>
              <a:ext cx="8499567" cy="476437"/>
            </a:xfrm>
            <a:custGeom>
              <a:avLst/>
              <a:gdLst>
                <a:gd name="connsiteX0" fmla="*/ 0 w 7674429"/>
                <a:gd name="connsiteY0" fmla="*/ 0 h 476437"/>
                <a:gd name="connsiteX1" fmla="*/ 7674429 w 7674429"/>
                <a:gd name="connsiteY1" fmla="*/ 0 h 476437"/>
                <a:gd name="connsiteX2" fmla="*/ 7674429 w 7674429"/>
                <a:gd name="connsiteY2" fmla="*/ 476437 h 476437"/>
                <a:gd name="connsiteX3" fmla="*/ 0 w 7674429"/>
                <a:gd name="connsiteY3" fmla="*/ 476437 h 476437"/>
                <a:gd name="connsiteX4" fmla="*/ 0 w 7674429"/>
                <a:gd name="connsiteY4" fmla="*/ 0 h 476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429" h="476437">
                  <a:moveTo>
                    <a:pt x="0" y="0"/>
                  </a:moveTo>
                  <a:lnTo>
                    <a:pt x="7674429" y="0"/>
                  </a:lnTo>
                  <a:lnTo>
                    <a:pt x="7674429" y="476437"/>
                  </a:lnTo>
                  <a:lnTo>
                    <a:pt x="0" y="476437"/>
                  </a:lnTo>
                  <a:lnTo>
                    <a:pt x="0" y="0"/>
                  </a:lnTo>
                  <a:close/>
                </a:path>
              </a:pathLst>
            </a:custGeom>
            <a:solidFill>
              <a:sysClr val="window" lastClr="FFFFFF">
                <a:alpha val="90000"/>
                <a:hueOff val="0"/>
                <a:satOff val="0"/>
                <a:lumOff val="0"/>
                <a:alphaOff val="0"/>
              </a:sysClr>
            </a:solidFill>
            <a:ln w="15875" cap="flat" cmpd="sng" algn="ctr">
              <a:solidFill>
                <a:srgbClr val="7F98F5"/>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95621" tIns="229108" rIns="595621" bIns="78232"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None/>
              </a:pPr>
              <a:r>
                <a:rPr lang="en-US" sz="1200" b="1" kern="1200" dirty="0">
                  <a:solidFill>
                    <a:srgbClr val="000000">
                      <a:hueOff val="0"/>
                      <a:satOff val="0"/>
                      <a:lumOff val="0"/>
                      <a:alphaOff val="0"/>
                    </a:srgbClr>
                  </a:solidFill>
                  <a:latin typeface="IBM Plex Sans" panose="020B0503050203000203" pitchFamily="34" charset="0"/>
                  <a:ea typeface="+mn-ea"/>
                  <a:cs typeface="Arial" panose="020B0604020202020204" pitchFamily="34" charset="0"/>
                </a:rPr>
                <a:t>   GET </a:t>
              </a:r>
              <a:r>
                <a:rPr lang="en-US" sz="1200" kern="1200" spc="-50" dirty="0">
                  <a:solidFill>
                    <a:srgbClr val="000000">
                      <a:hueOff val="0"/>
                      <a:satOff val="0"/>
                      <a:lumOff val="0"/>
                      <a:alphaOff val="0"/>
                    </a:srgbClr>
                  </a:solidFill>
                  <a:latin typeface="IBM Plex Sans" panose="020B0503050203000203" pitchFamily="34" charset="0"/>
                  <a:ea typeface="+mn-ea"/>
                  <a:cs typeface="+mn-cs"/>
                </a:rPr>
                <a:t>/policies/</a:t>
              </a:r>
              <a:r>
                <a:rPr lang="en-US" sz="1200" kern="1200" spc="-50" dirty="0" err="1">
                  <a:solidFill>
                    <a:srgbClr val="000000">
                      <a:hueOff val="0"/>
                      <a:satOff val="0"/>
                      <a:lumOff val="0"/>
                      <a:alphaOff val="0"/>
                    </a:srgbClr>
                  </a:solidFill>
                  <a:latin typeface="IBM Plex Sans" panose="020B0503050203000203" pitchFamily="34" charset="0"/>
                  <a:ea typeface="+mn-ea"/>
                  <a:cs typeface="+mn-cs"/>
                </a:rPr>
                <a:t>calculatePreminum</a:t>
              </a:r>
              <a:r>
                <a:rPr lang="en-US" sz="1200" kern="1200" spc="-50" dirty="0">
                  <a:solidFill>
                    <a:srgbClr val="000000">
                      <a:hueOff val="0"/>
                      <a:satOff val="0"/>
                      <a:lumOff val="0"/>
                      <a:alphaOff val="0"/>
                    </a:srgbClr>
                  </a:solidFill>
                  <a:latin typeface="IBM Plex Sans" panose="020B0503050203000203" pitchFamily="34" charset="0"/>
                  <a:ea typeface="+mn-ea"/>
                  <a:cs typeface="+mn-cs"/>
                </a:rPr>
                <a:t> ✓</a:t>
              </a:r>
              <a:endParaRPr lang="en-US" sz="1200" kern="1200" dirty="0">
                <a:solidFill>
                  <a:srgbClr val="000000">
                    <a:hueOff val="0"/>
                    <a:satOff val="0"/>
                    <a:lumOff val="0"/>
                    <a:alphaOff val="0"/>
                  </a:srgbClr>
                </a:solidFill>
                <a:latin typeface="IBM Plex Sans" panose="020B0503050203000203" pitchFamily="34" charset="0"/>
                <a:ea typeface="+mn-ea"/>
                <a:cs typeface="+mn-cs"/>
              </a:endParaRPr>
            </a:p>
          </p:txBody>
        </p:sp>
        <p:sp>
          <p:nvSpPr>
            <p:cNvPr id="20" name="Freeform: Shape 19">
              <a:extLst>
                <a:ext uri="{FF2B5EF4-FFF2-40B4-BE49-F238E27FC236}">
                  <a16:creationId xmlns:a16="http://schemas.microsoft.com/office/drawing/2014/main" id="{7363D9E9-53A3-4EDD-AB7C-FED5C631F2DF}"/>
                </a:ext>
              </a:extLst>
            </p:cNvPr>
            <p:cNvSpPr/>
            <p:nvPr/>
          </p:nvSpPr>
          <p:spPr>
            <a:xfrm>
              <a:off x="3359874" y="5660683"/>
              <a:ext cx="5372100" cy="324720"/>
            </a:xfrm>
            <a:custGeom>
              <a:avLst/>
              <a:gdLst>
                <a:gd name="connsiteX0" fmla="*/ 0 w 5372100"/>
                <a:gd name="connsiteY0" fmla="*/ 54121 h 324720"/>
                <a:gd name="connsiteX1" fmla="*/ 54121 w 5372100"/>
                <a:gd name="connsiteY1" fmla="*/ 0 h 324720"/>
                <a:gd name="connsiteX2" fmla="*/ 5317979 w 5372100"/>
                <a:gd name="connsiteY2" fmla="*/ 0 h 324720"/>
                <a:gd name="connsiteX3" fmla="*/ 5372100 w 5372100"/>
                <a:gd name="connsiteY3" fmla="*/ 54121 h 324720"/>
                <a:gd name="connsiteX4" fmla="*/ 5372100 w 5372100"/>
                <a:gd name="connsiteY4" fmla="*/ 270599 h 324720"/>
                <a:gd name="connsiteX5" fmla="*/ 5317979 w 5372100"/>
                <a:gd name="connsiteY5" fmla="*/ 324720 h 324720"/>
                <a:gd name="connsiteX6" fmla="*/ 54121 w 5372100"/>
                <a:gd name="connsiteY6" fmla="*/ 324720 h 324720"/>
                <a:gd name="connsiteX7" fmla="*/ 0 w 5372100"/>
                <a:gd name="connsiteY7" fmla="*/ 270599 h 324720"/>
                <a:gd name="connsiteX8" fmla="*/ 0 w 537210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2100" h="324720">
                  <a:moveTo>
                    <a:pt x="0" y="54121"/>
                  </a:moveTo>
                  <a:cubicBezTo>
                    <a:pt x="0" y="24231"/>
                    <a:pt x="24231" y="0"/>
                    <a:pt x="54121" y="0"/>
                  </a:cubicBezTo>
                  <a:lnTo>
                    <a:pt x="5317979" y="0"/>
                  </a:lnTo>
                  <a:cubicBezTo>
                    <a:pt x="5347869" y="0"/>
                    <a:pt x="5372100" y="24231"/>
                    <a:pt x="5372100" y="54121"/>
                  </a:cubicBezTo>
                  <a:lnTo>
                    <a:pt x="5372100" y="270599"/>
                  </a:lnTo>
                  <a:cubicBezTo>
                    <a:pt x="5372100" y="300489"/>
                    <a:pt x="5347869" y="324720"/>
                    <a:pt x="5317979" y="324720"/>
                  </a:cubicBezTo>
                  <a:lnTo>
                    <a:pt x="54121" y="324720"/>
                  </a:lnTo>
                  <a:cubicBezTo>
                    <a:pt x="24231" y="324720"/>
                    <a:pt x="0" y="300489"/>
                    <a:pt x="0" y="270599"/>
                  </a:cubicBezTo>
                  <a:lnTo>
                    <a:pt x="0" y="54121"/>
                  </a:lnTo>
                  <a:close/>
                </a:path>
              </a:pathLst>
            </a:custGeom>
            <a:solidFill>
              <a:srgbClr val="7F98F5"/>
            </a:solidFill>
            <a:ln w="15875"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18905" tIns="15852" rIns="218905" bIns="15852" numCol="1" spcCol="1270" anchor="ctr" anchorCtr="0">
              <a:noAutofit/>
            </a:bodyPr>
            <a:lstStyle/>
            <a:p>
              <a:pPr marL="0" lvl="0" indent="0" algn="l" defTabSz="488950">
                <a:lnSpc>
                  <a:spcPct val="90000"/>
                </a:lnSpc>
                <a:spcBef>
                  <a:spcPct val="0"/>
                </a:spcBef>
                <a:spcAft>
                  <a:spcPct val="35000"/>
                </a:spcAft>
                <a:buNone/>
              </a:pPr>
              <a:r>
                <a:rPr lang="en-US" sz="1100" b="1" kern="1200" spc="-50" dirty="0">
                  <a:solidFill>
                    <a:sysClr val="window" lastClr="FFFFFF"/>
                  </a:solidFill>
                  <a:latin typeface="IBM Plex Sans" panose="020B0503050203000203" pitchFamily="34" charset="0"/>
                  <a:ea typeface="+mn-ea"/>
                  <a:cs typeface="+mn-cs"/>
                </a:rPr>
                <a:t>5. For procedural resource use verb in path</a:t>
              </a:r>
              <a:endParaRPr lang="en-US" sz="1100" kern="1200" dirty="0">
                <a:solidFill>
                  <a:sysClr val="window" lastClr="FFFFFF"/>
                </a:solidFill>
                <a:latin typeface="IBM Plex Sans" panose="020B0503050203000203" pitchFamily="34" charset="0"/>
                <a:ea typeface="+mn-ea"/>
                <a:cs typeface="+mn-cs"/>
              </a:endParaRPr>
            </a:p>
          </p:txBody>
        </p:sp>
      </p:grpSp>
    </p:spTree>
    <p:extLst>
      <p:ext uri="{BB962C8B-B14F-4D97-AF65-F5344CB8AC3E}">
        <p14:creationId xmlns:p14="http://schemas.microsoft.com/office/powerpoint/2010/main" val="1384739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4346F4D-4EC5-4EF1-A79D-336CAA706869}"/>
              </a:ext>
            </a:extLst>
          </p:cNvPr>
          <p:cNvSpPr>
            <a:spLocks noGrp="1"/>
          </p:cNvSpPr>
          <p:nvPr>
            <p:ph type="title"/>
          </p:nvPr>
        </p:nvSpPr>
        <p:spPr>
          <a:xfrm>
            <a:off x="381000" y="2115094"/>
            <a:ext cx="2476500" cy="2543992"/>
          </a:xfrm>
        </p:spPr>
        <p:txBody>
          <a:bodyPr anchor="t"/>
          <a:lstStyle/>
          <a:p>
            <a:r>
              <a:rPr lang="en-US" sz="3400" dirty="0"/>
              <a:t>3. Use HTTP codes to indicate status of a request</a:t>
            </a:r>
          </a:p>
        </p:txBody>
      </p:sp>
      <p:sp>
        <p:nvSpPr>
          <p:cNvPr id="18" name="Text Placeholder 17">
            <a:extLst>
              <a:ext uri="{FF2B5EF4-FFF2-40B4-BE49-F238E27FC236}">
                <a16:creationId xmlns:a16="http://schemas.microsoft.com/office/drawing/2014/main" id="{7E061503-0CA7-42C4-885E-149BC486EDD7}"/>
              </a:ext>
            </a:extLst>
          </p:cNvPr>
          <p:cNvSpPr>
            <a:spLocks noGrp="1"/>
          </p:cNvSpPr>
          <p:nvPr>
            <p:ph type="body" sz="quarter" idx="11"/>
          </p:nvPr>
        </p:nvSpPr>
        <p:spPr/>
        <p:txBody>
          <a:bodyPr/>
          <a:lstStyle/>
          <a:p>
            <a:r>
              <a:rPr lang="en-US" dirty="0"/>
              <a:t>Spring Cloud: Introduction to REST</a:t>
            </a:r>
          </a:p>
        </p:txBody>
      </p:sp>
      <p:sp>
        <p:nvSpPr>
          <p:cNvPr id="9" name="Rectangle 8">
            <a:extLst>
              <a:ext uri="{FF2B5EF4-FFF2-40B4-BE49-F238E27FC236}">
                <a16:creationId xmlns:a16="http://schemas.microsoft.com/office/drawing/2014/main" id="{FD522427-E0C7-4FEE-8DF7-3A48EE4AEEFD}"/>
              </a:ext>
            </a:extLst>
          </p:cNvPr>
          <p:cNvSpPr/>
          <p:nvPr/>
        </p:nvSpPr>
        <p:spPr>
          <a:xfrm>
            <a:off x="3246091" y="522736"/>
            <a:ext cx="8075052" cy="6250097"/>
          </a:xfrm>
          <a:prstGeom prst="rect">
            <a:avLst/>
          </a:prstGeom>
        </p:spPr>
        <p:txBody>
          <a:bodyPr vert="horz" lIns="0" tIns="48616" rIns="0" bIns="48616" rtlCol="0" anchor="ctr">
            <a:normAutofit/>
          </a:bodyPr>
          <a:lstStyle/>
          <a:p>
            <a:pPr defTabSz="972282">
              <a:lnSpc>
                <a:spcPct val="90000"/>
              </a:lnSpc>
              <a:spcBef>
                <a:spcPct val="20000"/>
              </a:spcBef>
              <a:buClr>
                <a:srgbClr val="E48312"/>
              </a:buClr>
            </a:pPr>
            <a:r>
              <a:rPr lang="en-US" b="1" dirty="0">
                <a:solidFill>
                  <a:srgbClr val="000000">
                    <a:lumMod val="75000"/>
                    <a:lumOff val="25000"/>
                  </a:srgbClr>
                </a:solidFill>
                <a:latin typeface="IBM Plex Sans" panose="020B0503050203000203" pitchFamily="34" charset="0"/>
              </a:rPr>
              <a:t>GET/customers/123</a:t>
            </a:r>
          </a:p>
          <a:p>
            <a:pPr marL="837251" lvl="1" indent="-486141" defTabSz="972282">
              <a:lnSpc>
                <a:spcPct val="90000"/>
              </a:lnSpc>
              <a:spcBef>
                <a:spcPts val="638"/>
              </a:spcBef>
              <a:buClr>
                <a:schemeClr val="tx1"/>
              </a:buClr>
              <a:buFont typeface="Calibri" panose="020F0502020204030204" pitchFamily="34" charset="0"/>
              <a:buChar char="•"/>
            </a:pPr>
            <a:r>
              <a:rPr lang="en-US" i="1" dirty="0">
                <a:solidFill>
                  <a:srgbClr val="000000">
                    <a:lumMod val="75000"/>
                    <a:lumOff val="25000"/>
                  </a:srgbClr>
                </a:solidFill>
                <a:latin typeface="IBM Plex Sans" panose="020B0503050203000203" pitchFamily="34" charset="0"/>
              </a:rPr>
              <a:t>200 – OK</a:t>
            </a:r>
            <a:r>
              <a:rPr lang="en-US" dirty="0">
                <a:solidFill>
                  <a:srgbClr val="000000">
                    <a:lumMod val="75000"/>
                    <a:lumOff val="25000"/>
                  </a:srgbClr>
                </a:solidFill>
                <a:latin typeface="IBM Plex Sans" panose="020B0503050203000203" pitchFamily="34" charset="0"/>
              </a:rPr>
              <a:t>, Indicated customer found and body contains information</a:t>
            </a:r>
          </a:p>
          <a:p>
            <a:pPr marL="837251" lvl="1" indent="-486141" defTabSz="972282">
              <a:lnSpc>
                <a:spcPct val="90000"/>
              </a:lnSpc>
              <a:spcBef>
                <a:spcPts val="638"/>
              </a:spcBef>
              <a:buClr>
                <a:schemeClr val="tx1"/>
              </a:buClr>
              <a:buFont typeface="Calibri" panose="020F0502020204030204" pitchFamily="34" charset="0"/>
              <a:buChar char="•"/>
            </a:pPr>
            <a:r>
              <a:rPr lang="en-US" i="1" dirty="0">
                <a:solidFill>
                  <a:srgbClr val="000000">
                    <a:lumMod val="75000"/>
                    <a:lumOff val="25000"/>
                  </a:srgbClr>
                </a:solidFill>
                <a:latin typeface="IBM Plex Sans" panose="020B0503050203000203" pitchFamily="34" charset="0"/>
              </a:rPr>
              <a:t>404 – NOT FOUND</a:t>
            </a:r>
            <a:r>
              <a:rPr lang="en-US" dirty="0">
                <a:solidFill>
                  <a:srgbClr val="000000">
                    <a:lumMod val="75000"/>
                    <a:lumOff val="25000"/>
                  </a:srgbClr>
                </a:solidFill>
                <a:latin typeface="IBM Plex Sans" panose="020B0503050203000203" pitchFamily="34" charset="0"/>
              </a:rPr>
              <a:t>, indicates there is no customer with id: 123</a:t>
            </a:r>
          </a:p>
          <a:p>
            <a:pPr marL="837251" lvl="1" indent="-486141" defTabSz="972282">
              <a:lnSpc>
                <a:spcPct val="90000"/>
              </a:lnSpc>
              <a:spcBef>
                <a:spcPts val="638"/>
              </a:spcBef>
              <a:buClr>
                <a:schemeClr val="tx1"/>
              </a:buClr>
              <a:buFont typeface="Calibri" panose="020F0502020204030204" pitchFamily="34" charset="0"/>
              <a:buChar char="•"/>
            </a:pPr>
            <a:r>
              <a:rPr lang="en-US" i="1" dirty="0">
                <a:solidFill>
                  <a:srgbClr val="000000">
                    <a:lumMod val="75000"/>
                    <a:lumOff val="25000"/>
                  </a:srgbClr>
                </a:solidFill>
                <a:latin typeface="IBM Plex Sans" panose="020B0503050203000203" pitchFamily="34" charset="0"/>
              </a:rPr>
              <a:t>500 – INTERNAL SERVER ERROR</a:t>
            </a:r>
            <a:r>
              <a:rPr lang="en-US" dirty="0">
                <a:solidFill>
                  <a:srgbClr val="000000">
                    <a:lumMod val="75000"/>
                    <a:lumOff val="25000"/>
                  </a:srgbClr>
                </a:solidFill>
                <a:latin typeface="IBM Plex Sans" panose="020B0503050203000203" pitchFamily="34" charset="0"/>
              </a:rPr>
              <a:t>, indicates a system error while getting resource; for example, database not available; With 500 an optional message can specify the nature of error and a body to contain additional information</a:t>
            </a:r>
          </a:p>
          <a:p>
            <a:pPr marL="837251" lvl="1" indent="-486141" defTabSz="972282">
              <a:lnSpc>
                <a:spcPct val="90000"/>
              </a:lnSpc>
              <a:buClr>
                <a:srgbClr val="E48312"/>
              </a:buClr>
              <a:buFont typeface="Calibri" panose="020F0502020204030204" pitchFamily="34" charset="0"/>
              <a:buChar char="•"/>
            </a:pPr>
            <a:endParaRPr lang="en-US" dirty="0">
              <a:solidFill>
                <a:srgbClr val="000000">
                  <a:lumMod val="75000"/>
                  <a:lumOff val="25000"/>
                </a:srgbClr>
              </a:solidFill>
              <a:latin typeface="IBM Plex Sans" panose="020B0503050203000203" pitchFamily="34" charset="0"/>
            </a:endParaRPr>
          </a:p>
          <a:p>
            <a:pPr marL="837251" lvl="1" indent="-486141" defTabSz="972282">
              <a:lnSpc>
                <a:spcPct val="90000"/>
              </a:lnSpc>
              <a:buClr>
                <a:srgbClr val="E48312"/>
              </a:buClr>
              <a:buFont typeface="Calibri" panose="020F0502020204030204" pitchFamily="34" charset="0"/>
              <a:buChar char="•"/>
            </a:pPr>
            <a:endParaRPr lang="en-US" dirty="0">
              <a:solidFill>
                <a:srgbClr val="000000">
                  <a:lumMod val="75000"/>
                  <a:lumOff val="25000"/>
                </a:srgbClr>
              </a:solidFill>
              <a:latin typeface="IBM Plex Sans" panose="020B0503050203000203" pitchFamily="34" charset="0"/>
            </a:endParaRPr>
          </a:p>
          <a:p>
            <a:pPr defTabSz="972282">
              <a:lnSpc>
                <a:spcPct val="90000"/>
              </a:lnSpc>
              <a:buClr>
                <a:srgbClr val="E48312"/>
              </a:buClr>
            </a:pPr>
            <a:r>
              <a:rPr lang="en-US" b="1" dirty="0">
                <a:solidFill>
                  <a:srgbClr val="000000">
                    <a:lumMod val="75000"/>
                    <a:lumOff val="25000"/>
                  </a:srgbClr>
                </a:solidFill>
                <a:latin typeface="IBM Plex Sans" panose="020B0503050203000203" pitchFamily="34" charset="0"/>
              </a:rPr>
              <a:t>POST/customers</a:t>
            </a:r>
          </a:p>
          <a:p>
            <a:pPr marL="837251" lvl="1" indent="-486141" defTabSz="972282">
              <a:lnSpc>
                <a:spcPct val="90000"/>
              </a:lnSpc>
              <a:spcBef>
                <a:spcPts val="638"/>
              </a:spcBef>
              <a:buClr>
                <a:schemeClr val="tx1"/>
              </a:buClr>
              <a:buFont typeface="Calibri" panose="020F0502020204030204" pitchFamily="34" charset="0"/>
              <a:buChar char="•"/>
            </a:pPr>
            <a:r>
              <a:rPr lang="en-US" i="1" dirty="0">
                <a:solidFill>
                  <a:srgbClr val="000000">
                    <a:lumMod val="75000"/>
                    <a:lumOff val="25000"/>
                  </a:srgbClr>
                </a:solidFill>
                <a:latin typeface="IBM Plex Sans" panose="020B0503050203000203" pitchFamily="34" charset="0"/>
              </a:rPr>
              <a:t>201 – CREATED, Indicates customer created successfully with information passed in post body</a:t>
            </a:r>
          </a:p>
          <a:p>
            <a:pPr marL="837251" lvl="1" indent="-486141" defTabSz="972282">
              <a:lnSpc>
                <a:spcPct val="90000"/>
              </a:lnSpc>
              <a:spcBef>
                <a:spcPts val="638"/>
              </a:spcBef>
              <a:buClr>
                <a:schemeClr val="tx1"/>
              </a:buClr>
              <a:buFont typeface="Calibri" panose="020F0502020204030204" pitchFamily="34" charset="0"/>
              <a:buChar char="•"/>
            </a:pPr>
            <a:r>
              <a:rPr lang="en-US" i="1" dirty="0">
                <a:solidFill>
                  <a:srgbClr val="000000">
                    <a:lumMod val="75000"/>
                    <a:lumOff val="25000"/>
                  </a:srgbClr>
                </a:solidFill>
                <a:latin typeface="IBM Plex Sans" panose="020B0503050203000203" pitchFamily="34" charset="0"/>
              </a:rPr>
              <a:t>406 – NOT ACCEPTABLE, Indicates invalid customer data in body and does not conform to schema</a:t>
            </a:r>
          </a:p>
          <a:p>
            <a:pPr marL="837251" lvl="1" indent="-486141" defTabSz="972282">
              <a:lnSpc>
                <a:spcPct val="90000"/>
              </a:lnSpc>
              <a:buClr>
                <a:srgbClr val="E48312"/>
              </a:buClr>
              <a:buFont typeface="Calibri" panose="020F0502020204030204" pitchFamily="34" charset="0"/>
              <a:buChar char="•"/>
            </a:pPr>
            <a:endParaRPr lang="en-US" dirty="0">
              <a:solidFill>
                <a:srgbClr val="000000">
                  <a:lumMod val="75000"/>
                  <a:lumOff val="25000"/>
                </a:srgbClr>
              </a:solidFill>
              <a:latin typeface="IBM Plex Sans" panose="020B0503050203000203" pitchFamily="34" charset="0"/>
            </a:endParaRPr>
          </a:p>
          <a:p>
            <a:pPr marL="837251" lvl="1" indent="-486141" defTabSz="972282">
              <a:lnSpc>
                <a:spcPct val="90000"/>
              </a:lnSpc>
              <a:buClr>
                <a:srgbClr val="E48312"/>
              </a:buClr>
              <a:buFont typeface="Calibri" panose="020F0502020204030204" pitchFamily="34" charset="0"/>
              <a:buChar char="•"/>
            </a:pPr>
            <a:endParaRPr lang="en-US" b="1" dirty="0">
              <a:solidFill>
                <a:srgbClr val="000000">
                  <a:lumMod val="75000"/>
                  <a:lumOff val="25000"/>
                </a:srgbClr>
              </a:solidFill>
              <a:latin typeface="IBM Plex Sans" panose="020B0503050203000203" pitchFamily="34" charset="0"/>
            </a:endParaRPr>
          </a:p>
          <a:p>
            <a:pPr defTabSz="972282">
              <a:lnSpc>
                <a:spcPct val="90000"/>
              </a:lnSpc>
              <a:buClr>
                <a:srgbClr val="E48312"/>
              </a:buClr>
            </a:pPr>
            <a:r>
              <a:rPr lang="en-US" b="1" dirty="0">
                <a:solidFill>
                  <a:srgbClr val="000000">
                    <a:lumMod val="75000"/>
                    <a:lumOff val="25000"/>
                  </a:srgbClr>
                </a:solidFill>
                <a:latin typeface="IBM Plex Sans" panose="020B0503050203000203" pitchFamily="34" charset="0"/>
              </a:rPr>
              <a:t>DELETE/customers/123</a:t>
            </a:r>
          </a:p>
          <a:p>
            <a:pPr marL="837251" lvl="1" indent="-486141" defTabSz="972282">
              <a:lnSpc>
                <a:spcPct val="90000"/>
              </a:lnSpc>
              <a:spcBef>
                <a:spcPts val="638"/>
              </a:spcBef>
              <a:buClr>
                <a:schemeClr val="tx1"/>
              </a:buClr>
              <a:buFont typeface="Calibri" panose="020F0502020204030204" pitchFamily="34" charset="0"/>
              <a:buChar char="•"/>
            </a:pPr>
            <a:r>
              <a:rPr lang="en-US" i="1" dirty="0">
                <a:solidFill>
                  <a:srgbClr val="000000">
                    <a:lumMod val="75000"/>
                    <a:lumOff val="25000"/>
                  </a:srgbClr>
                </a:solidFill>
                <a:latin typeface="IBM Plex Sans" panose="020B0503050203000203" pitchFamily="34" charset="0"/>
              </a:rPr>
              <a:t>410 – GONE, Indicates customer deleted with id: 123</a:t>
            </a:r>
          </a:p>
          <a:p>
            <a:pPr marL="837251" lvl="1" indent="-486141" defTabSz="972282">
              <a:lnSpc>
                <a:spcPct val="90000"/>
              </a:lnSpc>
              <a:spcBef>
                <a:spcPts val="638"/>
              </a:spcBef>
              <a:buClr>
                <a:schemeClr val="tx1"/>
              </a:buClr>
              <a:buFont typeface="Calibri" panose="020F0502020204030204" pitchFamily="34" charset="0"/>
              <a:buChar char="•"/>
            </a:pPr>
            <a:r>
              <a:rPr lang="en-US" i="1" dirty="0">
                <a:solidFill>
                  <a:srgbClr val="000000">
                    <a:lumMod val="75000"/>
                    <a:lumOff val="25000"/>
                  </a:srgbClr>
                </a:solidFill>
                <a:latin typeface="IBM Plex Sans" panose="020B0503050203000203" pitchFamily="34" charset="0"/>
              </a:rPr>
              <a:t>405 – NOT ALLOWED, Indicates clients are not allowed to delete customers</a:t>
            </a:r>
          </a:p>
        </p:txBody>
      </p:sp>
    </p:spTree>
    <p:extLst>
      <p:ext uri="{BB962C8B-B14F-4D97-AF65-F5344CB8AC3E}">
        <p14:creationId xmlns:p14="http://schemas.microsoft.com/office/powerpoint/2010/main" val="2030419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Introduction to REST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43197"/>
          </a:xfrm>
        </p:spPr>
        <p:txBody>
          <a:bodyPr/>
          <a:lstStyle/>
          <a:p>
            <a:r>
              <a:rPr lang="en-US" dirty="0"/>
              <a:t>4. Other Design Practices</a:t>
            </a:r>
          </a:p>
        </p:txBody>
      </p:sp>
      <p:grpSp>
        <p:nvGrpSpPr>
          <p:cNvPr id="12" name="Group 11">
            <a:extLst>
              <a:ext uri="{FF2B5EF4-FFF2-40B4-BE49-F238E27FC236}">
                <a16:creationId xmlns:a16="http://schemas.microsoft.com/office/drawing/2014/main" id="{CF68136E-375C-4465-88C9-CF33B563F608}"/>
              </a:ext>
            </a:extLst>
          </p:cNvPr>
          <p:cNvGrpSpPr/>
          <p:nvPr/>
        </p:nvGrpSpPr>
        <p:grpSpPr>
          <a:xfrm>
            <a:off x="248796" y="1387281"/>
            <a:ext cx="11674027" cy="4945353"/>
            <a:chOff x="248796" y="1387281"/>
            <a:chExt cx="11674027" cy="4945353"/>
          </a:xfrm>
        </p:grpSpPr>
        <p:grpSp>
          <p:nvGrpSpPr>
            <p:cNvPr id="13" name="Group 12">
              <a:extLst>
                <a:ext uri="{FF2B5EF4-FFF2-40B4-BE49-F238E27FC236}">
                  <a16:creationId xmlns:a16="http://schemas.microsoft.com/office/drawing/2014/main" id="{75240799-8F0D-4BA7-A1E5-F37A16F8E656}"/>
                </a:ext>
              </a:extLst>
            </p:cNvPr>
            <p:cNvGrpSpPr/>
            <p:nvPr/>
          </p:nvGrpSpPr>
          <p:grpSpPr>
            <a:xfrm>
              <a:off x="248796" y="1387281"/>
              <a:ext cx="11674027" cy="4945353"/>
              <a:chOff x="248796" y="1387281"/>
              <a:chExt cx="11674027" cy="4945353"/>
            </a:xfrm>
          </p:grpSpPr>
          <p:sp>
            <p:nvSpPr>
              <p:cNvPr id="19" name="Rectangle: Rounded Corners 18">
                <a:extLst>
                  <a:ext uri="{FF2B5EF4-FFF2-40B4-BE49-F238E27FC236}">
                    <a16:creationId xmlns:a16="http://schemas.microsoft.com/office/drawing/2014/main" id="{A05C6678-B046-470A-BDEE-0D932ECFDB4C}"/>
                  </a:ext>
                </a:extLst>
              </p:cNvPr>
              <p:cNvSpPr/>
              <p:nvPr/>
            </p:nvSpPr>
            <p:spPr>
              <a:xfrm>
                <a:off x="6940447" y="3544569"/>
                <a:ext cx="4982376" cy="2741932"/>
              </a:xfrm>
              <a:prstGeom prst="roundRect">
                <a:avLst>
                  <a:gd name="adj"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0" name="Rectangle: Rounded Corners 19">
                <a:extLst>
                  <a:ext uri="{FF2B5EF4-FFF2-40B4-BE49-F238E27FC236}">
                    <a16:creationId xmlns:a16="http://schemas.microsoft.com/office/drawing/2014/main" id="{35C53AA6-9BAF-4837-836D-6FCA2211B242}"/>
                  </a:ext>
                </a:extLst>
              </p:cNvPr>
              <p:cNvSpPr/>
              <p:nvPr/>
            </p:nvSpPr>
            <p:spPr>
              <a:xfrm>
                <a:off x="6940447" y="1387281"/>
                <a:ext cx="4982376" cy="2157288"/>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1" name="Rectangle: Rounded Corners 20">
                <a:extLst>
                  <a:ext uri="{FF2B5EF4-FFF2-40B4-BE49-F238E27FC236}">
                    <a16:creationId xmlns:a16="http://schemas.microsoft.com/office/drawing/2014/main" id="{3EA554CF-1F47-40AD-8DA9-008F1A9AAED8}"/>
                  </a:ext>
                </a:extLst>
              </p:cNvPr>
              <p:cNvSpPr/>
              <p:nvPr/>
            </p:nvSpPr>
            <p:spPr>
              <a:xfrm>
                <a:off x="248796" y="3544569"/>
                <a:ext cx="4982376" cy="2741932"/>
              </a:xfrm>
              <a:prstGeom prst="roundRect">
                <a:avLst>
                  <a:gd name="adj" fmla="val 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2" name="Rectangle: Rounded Corners 21">
                <a:extLst>
                  <a:ext uri="{FF2B5EF4-FFF2-40B4-BE49-F238E27FC236}">
                    <a16:creationId xmlns:a16="http://schemas.microsoft.com/office/drawing/2014/main" id="{D36023E7-F0AC-476D-A282-96890A2060DB}"/>
                  </a:ext>
                </a:extLst>
              </p:cNvPr>
              <p:cNvSpPr/>
              <p:nvPr/>
            </p:nvSpPr>
            <p:spPr>
              <a:xfrm>
                <a:off x="248796" y="1387281"/>
                <a:ext cx="4982376" cy="2157288"/>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3" name="Rectangle 22">
                <a:extLst>
                  <a:ext uri="{FF2B5EF4-FFF2-40B4-BE49-F238E27FC236}">
                    <a16:creationId xmlns:a16="http://schemas.microsoft.com/office/drawing/2014/main" id="{E62E8A63-58C3-4AFD-AE88-22775B33CF37}"/>
                  </a:ext>
                </a:extLst>
              </p:cNvPr>
              <p:cNvSpPr/>
              <p:nvPr/>
            </p:nvSpPr>
            <p:spPr>
              <a:xfrm>
                <a:off x="395539" y="1595653"/>
                <a:ext cx="3476666" cy="590931"/>
              </a:xfrm>
              <a:prstGeom prst="rect">
                <a:avLst/>
              </a:prstGeom>
            </p:spPr>
            <p:txBody>
              <a:bodyPr wrap="square">
                <a:spAutoFit/>
              </a:bodyPr>
              <a:lstStyle/>
              <a:p>
                <a:pPr defTabSz="972282">
                  <a:lnSpc>
                    <a:spcPct val="90000"/>
                  </a:lnSpc>
                  <a:spcBef>
                    <a:spcPct val="20000"/>
                  </a:spcBef>
                  <a:buClr>
                    <a:srgbClr val="E48312"/>
                  </a:buClr>
                </a:pPr>
                <a:r>
                  <a:rPr lang="en-US" b="1" dirty="0">
                    <a:solidFill>
                      <a:schemeClr val="bg2"/>
                    </a:solidFill>
                    <a:latin typeface="IBM Plex Sans" panose="020B0503050203000203" pitchFamily="34" charset="0"/>
                  </a:rPr>
                  <a:t>JSON is messy but beautiful – Use It</a:t>
                </a:r>
              </a:p>
            </p:txBody>
          </p:sp>
          <p:sp>
            <p:nvSpPr>
              <p:cNvPr id="24" name="Rectangle 23">
                <a:extLst>
                  <a:ext uri="{FF2B5EF4-FFF2-40B4-BE49-F238E27FC236}">
                    <a16:creationId xmlns:a16="http://schemas.microsoft.com/office/drawing/2014/main" id="{71AE35F2-250C-4094-92B2-1C21F2DCEF06}"/>
                  </a:ext>
                </a:extLst>
              </p:cNvPr>
              <p:cNvSpPr/>
              <p:nvPr/>
            </p:nvSpPr>
            <p:spPr>
              <a:xfrm>
                <a:off x="395538" y="2167979"/>
                <a:ext cx="3871662" cy="590931"/>
              </a:xfrm>
              <a:prstGeom prst="rect">
                <a:avLst/>
              </a:prstGeom>
            </p:spPr>
            <p:txBody>
              <a:bodyPr wrap="square">
                <a:spAutoFit/>
              </a:bodyPr>
              <a:lstStyle/>
              <a:p>
                <a:pPr marL="0" lvl="1" defTabSz="972282">
                  <a:lnSpc>
                    <a:spcPct val="90000"/>
                  </a:lnSpc>
                  <a:spcBef>
                    <a:spcPct val="20000"/>
                  </a:spcBef>
                  <a:buClr>
                    <a:srgbClr val="E48312"/>
                  </a:buClr>
                </a:pPr>
                <a:r>
                  <a:rPr lang="en-US" sz="1200" dirty="0">
                    <a:solidFill>
                      <a:schemeClr val="bg2"/>
                    </a:solidFill>
                    <a:latin typeface="IBM Plex Sans" panose="020B0503050203000203" pitchFamily="34" charset="0"/>
                  </a:rPr>
                  <a:t>JSON is easy to read, has efficient tag to data content ration, easy to extend, widely supported in most programming languages. Prefer is over XML.</a:t>
                </a:r>
              </a:p>
            </p:txBody>
          </p:sp>
          <p:sp>
            <p:nvSpPr>
              <p:cNvPr id="25" name="Rectangle 24">
                <a:extLst>
                  <a:ext uri="{FF2B5EF4-FFF2-40B4-BE49-F238E27FC236}">
                    <a16:creationId xmlns:a16="http://schemas.microsoft.com/office/drawing/2014/main" id="{3956DF3D-A075-4E7E-96D3-4557B026EC86}"/>
                  </a:ext>
                </a:extLst>
              </p:cNvPr>
              <p:cNvSpPr/>
              <p:nvPr/>
            </p:nvSpPr>
            <p:spPr>
              <a:xfrm>
                <a:off x="395538" y="3712208"/>
                <a:ext cx="2205155" cy="341632"/>
              </a:xfrm>
              <a:prstGeom prst="rect">
                <a:avLst/>
              </a:prstGeom>
            </p:spPr>
            <p:txBody>
              <a:bodyPr wrap="none">
                <a:spAutoFit/>
              </a:bodyPr>
              <a:lstStyle/>
              <a:p>
                <a:pPr defTabSz="972282">
                  <a:lnSpc>
                    <a:spcPct val="90000"/>
                  </a:lnSpc>
                  <a:spcBef>
                    <a:spcPct val="20000"/>
                  </a:spcBef>
                  <a:buClr>
                    <a:srgbClr val="E48312"/>
                  </a:buClr>
                </a:pPr>
                <a:r>
                  <a:rPr lang="en-US" b="1" dirty="0">
                    <a:solidFill>
                      <a:schemeClr val="bg2"/>
                    </a:solidFill>
                    <a:latin typeface="IBM Plex Sans" panose="020B0503050203000203" pitchFamily="34" charset="0"/>
                  </a:rPr>
                  <a:t>Design for Caching</a:t>
                </a:r>
              </a:p>
            </p:txBody>
          </p:sp>
          <p:sp>
            <p:nvSpPr>
              <p:cNvPr id="26" name="Rectangle 25">
                <a:extLst>
                  <a:ext uri="{FF2B5EF4-FFF2-40B4-BE49-F238E27FC236}">
                    <a16:creationId xmlns:a16="http://schemas.microsoft.com/office/drawing/2014/main" id="{421F325A-71C6-426F-A1D8-9C59D8635B26}"/>
                  </a:ext>
                </a:extLst>
              </p:cNvPr>
              <p:cNvSpPr/>
              <p:nvPr/>
            </p:nvSpPr>
            <p:spPr>
              <a:xfrm>
                <a:off x="395538" y="4063346"/>
                <a:ext cx="4481262" cy="923330"/>
              </a:xfrm>
              <a:prstGeom prst="rect">
                <a:avLst/>
              </a:prstGeom>
            </p:spPr>
            <p:txBody>
              <a:bodyPr wrap="square">
                <a:spAutoFit/>
              </a:bodyPr>
              <a:lstStyle/>
              <a:p>
                <a:pPr marL="0" lvl="1" defTabSz="972282">
                  <a:lnSpc>
                    <a:spcPct val="90000"/>
                  </a:lnSpc>
                  <a:spcBef>
                    <a:spcPct val="20000"/>
                  </a:spcBef>
                  <a:buClr>
                    <a:srgbClr val="E48312"/>
                  </a:buClr>
                </a:pPr>
                <a:r>
                  <a:rPr lang="en-US" sz="1200" dirty="0">
                    <a:solidFill>
                      <a:schemeClr val="bg2"/>
                    </a:solidFill>
                    <a:latin typeface="IBM Plex Sans" panose="020B0503050203000203" pitchFamily="34" charset="0"/>
                  </a:rPr>
                  <a:t>One of the core strengths of HTTP is to allow underlying infrastructure like webservers and proxies to cache the content. Design your API(s) in a way that complements the caching architecture to take full advantage of performance tuning measures. </a:t>
                </a:r>
              </a:p>
            </p:txBody>
          </p:sp>
          <p:sp>
            <p:nvSpPr>
              <p:cNvPr id="27" name="Rectangle 26">
                <a:extLst>
                  <a:ext uri="{FF2B5EF4-FFF2-40B4-BE49-F238E27FC236}">
                    <a16:creationId xmlns:a16="http://schemas.microsoft.com/office/drawing/2014/main" id="{9A1D64E7-ED10-4876-B418-CD2526E0086D}"/>
                  </a:ext>
                </a:extLst>
              </p:cNvPr>
              <p:cNvSpPr/>
              <p:nvPr/>
            </p:nvSpPr>
            <p:spPr>
              <a:xfrm>
                <a:off x="7072465" y="1624782"/>
                <a:ext cx="3283335" cy="341632"/>
              </a:xfrm>
              <a:prstGeom prst="rect">
                <a:avLst/>
              </a:prstGeom>
            </p:spPr>
            <p:txBody>
              <a:bodyPr wrap="none">
                <a:spAutoFit/>
              </a:bodyPr>
              <a:lstStyle/>
              <a:p>
                <a:pPr defTabSz="972282">
                  <a:lnSpc>
                    <a:spcPct val="90000"/>
                  </a:lnSpc>
                  <a:spcBef>
                    <a:spcPct val="20000"/>
                  </a:spcBef>
                  <a:buClr>
                    <a:srgbClr val="E48312"/>
                  </a:buClr>
                </a:pPr>
                <a:r>
                  <a:rPr lang="en-US" b="1" dirty="0">
                    <a:solidFill>
                      <a:schemeClr val="bg2"/>
                    </a:solidFill>
                    <a:latin typeface="IBM Plex Sans" panose="020B0503050203000203" pitchFamily="34" charset="0"/>
                  </a:rPr>
                  <a:t>Version your API(s) carefully</a:t>
                </a:r>
              </a:p>
            </p:txBody>
          </p:sp>
          <p:sp>
            <p:nvSpPr>
              <p:cNvPr id="28" name="Rectangle 27">
                <a:extLst>
                  <a:ext uri="{FF2B5EF4-FFF2-40B4-BE49-F238E27FC236}">
                    <a16:creationId xmlns:a16="http://schemas.microsoft.com/office/drawing/2014/main" id="{85AF1FD5-8D50-4A69-968E-92EE8AEE951E}"/>
                  </a:ext>
                </a:extLst>
              </p:cNvPr>
              <p:cNvSpPr/>
              <p:nvPr/>
            </p:nvSpPr>
            <p:spPr>
              <a:xfrm>
                <a:off x="7072465" y="2167979"/>
                <a:ext cx="4590894" cy="960263"/>
              </a:xfrm>
              <a:prstGeom prst="rect">
                <a:avLst/>
              </a:prstGeom>
            </p:spPr>
            <p:txBody>
              <a:bodyPr wrap="square">
                <a:spAutoFit/>
              </a:bodyPr>
              <a:lstStyle/>
              <a:p>
                <a:pPr marL="0" lvl="1" defTabSz="972282">
                  <a:lnSpc>
                    <a:spcPct val="90000"/>
                  </a:lnSpc>
                  <a:spcBef>
                    <a:spcPct val="20000"/>
                  </a:spcBef>
                  <a:buClr>
                    <a:srgbClr val="E48312"/>
                  </a:buClr>
                </a:pPr>
                <a:r>
                  <a:rPr lang="en-US" sz="1200" dirty="0">
                    <a:solidFill>
                      <a:schemeClr val="bg2"/>
                    </a:solidFill>
                    <a:latin typeface="IBM Plex Sans" panose="020B0503050203000203" pitchFamily="34" charset="0"/>
                  </a:rPr>
                  <a:t>Build API(s) with versioning support to help seamless upgrades, have a very well-defined strategy for creating new versions and retiring old versions of API, avoid using headers for versioning, the version should be reflected in URL for clarity</a:t>
                </a:r>
              </a:p>
              <a:p>
                <a:pPr marL="0" lvl="1" defTabSz="972282">
                  <a:lnSpc>
                    <a:spcPct val="90000"/>
                  </a:lnSpc>
                  <a:spcBef>
                    <a:spcPct val="20000"/>
                  </a:spcBef>
                  <a:buClr>
                    <a:srgbClr val="E48312"/>
                  </a:buClr>
                </a:pPr>
                <a:r>
                  <a:rPr lang="en-US" sz="1200" dirty="0">
                    <a:solidFill>
                      <a:schemeClr val="bg2"/>
                    </a:solidFill>
                    <a:latin typeface="IBM Plex Sans" panose="020B0503050203000203" pitchFamily="34" charset="0"/>
                  </a:rPr>
                  <a:t>GET </a:t>
                </a:r>
                <a:r>
                  <a:rPr lang="en-US" sz="1200" dirty="0">
                    <a:solidFill>
                      <a:schemeClr val="bg2"/>
                    </a:solidFill>
                    <a:latin typeface="IBM Plex Sans" panose="020B0503050203000203" pitchFamily="34" charset="0"/>
                    <a:hlinkClick r:id="rId2">
                      <a:extLst>
                        <a:ext uri="{A12FA001-AC4F-418D-AE19-62706E023703}">
                          <ahyp:hlinkClr xmlns:ahyp="http://schemas.microsoft.com/office/drawing/2018/hyperlinkcolor" val="tx"/>
                        </a:ext>
                      </a:extLst>
                    </a:hlinkClick>
                  </a:rPr>
                  <a:t>http://www.myorg.com/crm/v1/customers/123/orders/11</a:t>
                </a:r>
                <a:endParaRPr lang="en-US" sz="1200" dirty="0">
                  <a:solidFill>
                    <a:schemeClr val="bg2"/>
                  </a:solidFill>
                  <a:latin typeface="IBM Plex Sans" panose="020B0503050203000203" pitchFamily="34" charset="0"/>
                </a:endParaRPr>
              </a:p>
            </p:txBody>
          </p:sp>
          <p:sp>
            <p:nvSpPr>
              <p:cNvPr id="29" name="Rectangle 28">
                <a:extLst>
                  <a:ext uri="{FF2B5EF4-FFF2-40B4-BE49-F238E27FC236}">
                    <a16:creationId xmlns:a16="http://schemas.microsoft.com/office/drawing/2014/main" id="{879034A6-5A8D-4E7F-B2EA-ACC79FE36028}"/>
                  </a:ext>
                </a:extLst>
              </p:cNvPr>
              <p:cNvSpPr/>
              <p:nvPr/>
            </p:nvSpPr>
            <p:spPr>
              <a:xfrm>
                <a:off x="7072465" y="3712208"/>
                <a:ext cx="2333331" cy="341632"/>
              </a:xfrm>
              <a:prstGeom prst="rect">
                <a:avLst/>
              </a:prstGeom>
            </p:spPr>
            <p:txBody>
              <a:bodyPr wrap="none">
                <a:spAutoFit/>
              </a:bodyPr>
              <a:lstStyle/>
              <a:p>
                <a:pPr defTabSz="972282">
                  <a:lnSpc>
                    <a:spcPct val="90000"/>
                  </a:lnSpc>
                  <a:spcBef>
                    <a:spcPct val="20000"/>
                  </a:spcBef>
                  <a:buClr>
                    <a:srgbClr val="E48312"/>
                  </a:buClr>
                </a:pPr>
                <a:r>
                  <a:rPr lang="en-US" b="1" dirty="0">
                    <a:solidFill>
                      <a:schemeClr val="bg2"/>
                    </a:solidFill>
                    <a:latin typeface="IBM Plex Sans" panose="020B0503050203000203" pitchFamily="34" charset="0"/>
                  </a:rPr>
                  <a:t>Allow Field Limiting</a:t>
                </a:r>
              </a:p>
            </p:txBody>
          </p:sp>
          <p:sp>
            <p:nvSpPr>
              <p:cNvPr id="30" name="Rectangle 29">
                <a:extLst>
                  <a:ext uri="{FF2B5EF4-FFF2-40B4-BE49-F238E27FC236}">
                    <a16:creationId xmlns:a16="http://schemas.microsoft.com/office/drawing/2014/main" id="{49C584C5-43F7-4688-B0C4-1C09F1B603A0}"/>
                  </a:ext>
                </a:extLst>
              </p:cNvPr>
              <p:cNvSpPr/>
              <p:nvPr/>
            </p:nvSpPr>
            <p:spPr>
              <a:xfrm>
                <a:off x="7072466" y="4063346"/>
                <a:ext cx="4460774" cy="1625060"/>
              </a:xfrm>
              <a:prstGeom prst="rect">
                <a:avLst/>
              </a:prstGeom>
            </p:spPr>
            <p:txBody>
              <a:bodyPr wrap="square">
                <a:spAutoFit/>
              </a:bodyPr>
              <a:lstStyle/>
              <a:p>
                <a:pPr marL="0" lvl="1" defTabSz="972282">
                  <a:lnSpc>
                    <a:spcPct val="90000"/>
                  </a:lnSpc>
                  <a:spcBef>
                    <a:spcPct val="20000"/>
                  </a:spcBef>
                  <a:buClr>
                    <a:srgbClr val="E48312"/>
                  </a:buClr>
                </a:pPr>
                <a:r>
                  <a:rPr lang="en-US" sz="1200" dirty="0">
                    <a:solidFill>
                      <a:schemeClr val="bg2"/>
                    </a:solidFill>
                    <a:latin typeface="IBM Plex Sans" panose="020B0503050203000203" pitchFamily="34" charset="0"/>
                  </a:rPr>
                  <a:t>Real life resources can be large. For example a real-life customer may have as many as 400-600 attributes. What if the API consumer only needs to retrieve city where he lives? A well designed API should provide methods to traverse the resource relations and limit the amount of information retrieve in each call. </a:t>
                </a:r>
              </a:p>
              <a:p>
                <a:pPr marL="0" lvl="1" defTabSz="972282">
                  <a:lnSpc>
                    <a:spcPct val="90000"/>
                  </a:lnSpc>
                  <a:spcBef>
                    <a:spcPct val="20000"/>
                  </a:spcBef>
                  <a:buClr>
                    <a:srgbClr val="E48312"/>
                  </a:buClr>
                </a:pPr>
                <a:r>
                  <a:rPr lang="en-US" sz="1200" dirty="0">
                    <a:solidFill>
                      <a:schemeClr val="bg2"/>
                    </a:solidFill>
                    <a:latin typeface="IBM Plex Sans" panose="020B0503050203000203" pitchFamily="34" charset="0"/>
                  </a:rPr>
                  <a:t>There are several ways it can be achieved. A comma separates list of fields is one of the most common way, for example, to retrieve a customer mailing address’s city and zip:</a:t>
                </a:r>
              </a:p>
            </p:txBody>
          </p:sp>
          <p:sp>
            <p:nvSpPr>
              <p:cNvPr id="31" name="Rectangle 30">
                <a:extLst>
                  <a:ext uri="{FF2B5EF4-FFF2-40B4-BE49-F238E27FC236}">
                    <a16:creationId xmlns:a16="http://schemas.microsoft.com/office/drawing/2014/main" id="{EF3FB055-9360-4594-AD1D-2E8125C64599}"/>
                  </a:ext>
                </a:extLst>
              </p:cNvPr>
              <p:cNvSpPr/>
              <p:nvPr/>
            </p:nvSpPr>
            <p:spPr>
              <a:xfrm>
                <a:off x="7072466" y="5643482"/>
                <a:ext cx="4590894" cy="590931"/>
              </a:xfrm>
              <a:prstGeom prst="rect">
                <a:avLst/>
              </a:prstGeom>
            </p:spPr>
            <p:txBody>
              <a:bodyPr wrap="square">
                <a:spAutoFit/>
              </a:bodyPr>
              <a:lstStyle/>
              <a:p>
                <a:pPr marL="0" lvl="1" defTabSz="972282">
                  <a:lnSpc>
                    <a:spcPct val="90000"/>
                  </a:lnSpc>
                  <a:spcBef>
                    <a:spcPct val="20000"/>
                  </a:spcBef>
                  <a:buClr>
                    <a:srgbClr val="E48312"/>
                  </a:buClr>
                </a:pPr>
                <a:r>
                  <a:rPr lang="en-US" sz="1200" dirty="0">
                    <a:solidFill>
                      <a:schemeClr val="bg2"/>
                    </a:solidFill>
                    <a:latin typeface="IBM Plex Sans" panose="020B0503050203000203" pitchFamily="34" charset="0"/>
                  </a:rPr>
                  <a:t>GET- </a:t>
                </a:r>
                <a:r>
                  <a:rPr lang="en-US" sz="1200" dirty="0">
                    <a:solidFill>
                      <a:schemeClr val="bg2"/>
                    </a:solidFill>
                    <a:latin typeface="IBM Plex Sans" panose="020B0503050203000203" pitchFamily="34" charset="0"/>
                    <a:hlinkClick r:id="rId3">
                      <a:extLst>
                        <a:ext uri="{A12FA001-AC4F-418D-AE19-62706E023703}">
                          <ahyp:hlinkClr xmlns:ahyp="http://schemas.microsoft.com/office/drawing/2018/hyperlinkcolor" val="tx"/>
                        </a:ext>
                      </a:extLst>
                    </a:hlinkClick>
                  </a:rPr>
                  <a:t>http://www/myorg.com/crm/v1/customers/123/addresses?type=mail&amp;fields=city,zipcode</a:t>
                </a:r>
                <a:endParaRPr lang="en-US" sz="1200" dirty="0">
                  <a:solidFill>
                    <a:schemeClr val="bg2"/>
                  </a:solidFill>
                  <a:latin typeface="IBM Plex Sans" panose="020B0503050203000203" pitchFamily="34" charset="0"/>
                </a:endParaRPr>
              </a:p>
            </p:txBody>
          </p:sp>
          <p:sp>
            <p:nvSpPr>
              <p:cNvPr id="32" name="Isosceles Triangle 31">
                <a:extLst>
                  <a:ext uri="{FF2B5EF4-FFF2-40B4-BE49-F238E27FC236}">
                    <a16:creationId xmlns:a16="http://schemas.microsoft.com/office/drawing/2014/main" id="{1F3ADCCB-7CC2-44E7-ABA7-0FBBA6242D56}"/>
                  </a:ext>
                </a:extLst>
              </p:cNvPr>
              <p:cNvSpPr/>
              <p:nvPr/>
            </p:nvSpPr>
            <p:spPr>
              <a:xfrm rot="5400000">
                <a:off x="3193580" y="3424873"/>
                <a:ext cx="4899221" cy="824038"/>
              </a:xfrm>
              <a:prstGeom prst="triangl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3" name="Isosceles Triangle 32">
                <a:extLst>
                  <a:ext uri="{FF2B5EF4-FFF2-40B4-BE49-F238E27FC236}">
                    <a16:creationId xmlns:a16="http://schemas.microsoft.com/office/drawing/2014/main" id="{26CF197B-9E8F-4EEB-A164-6FB27D782243}"/>
                  </a:ext>
                </a:extLst>
              </p:cNvPr>
              <p:cNvSpPr/>
              <p:nvPr/>
            </p:nvSpPr>
            <p:spPr>
              <a:xfrm rot="16200000" flipH="1">
                <a:off x="4072879" y="3471005"/>
                <a:ext cx="4899221" cy="824038"/>
              </a:xfrm>
              <a:prstGeom prst="triangl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pic>
            <p:nvPicPr>
              <p:cNvPr id="34" name="Picture 33" descr="A close up of a logo&#10;&#10;Description automatically generated">
                <a:extLst>
                  <a:ext uri="{FF2B5EF4-FFF2-40B4-BE49-F238E27FC236}">
                    <a16:creationId xmlns:a16="http://schemas.microsoft.com/office/drawing/2014/main" id="{C34FB692-926D-4FA8-A7D5-B0CA7AD131A9}"/>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71582" y="2855617"/>
                <a:ext cx="1650683" cy="1713181"/>
              </a:xfrm>
              <a:prstGeom prst="rect">
                <a:avLst/>
              </a:prstGeom>
            </p:spPr>
          </p:pic>
        </p:grpSp>
        <p:pic>
          <p:nvPicPr>
            <p:cNvPr id="14" name="Picture 13" descr="A picture containing drawing&#10;&#10;Description automatically generated">
              <a:extLst>
                <a:ext uri="{FF2B5EF4-FFF2-40B4-BE49-F238E27FC236}">
                  <a16:creationId xmlns:a16="http://schemas.microsoft.com/office/drawing/2014/main" id="{BB4A0F6D-A80C-43A8-BB76-7BD7B694ADF8}"/>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4185492" y="1519354"/>
              <a:ext cx="940448" cy="448280"/>
            </a:xfrm>
            <a:prstGeom prst="rect">
              <a:avLst/>
            </a:prstGeom>
          </p:spPr>
        </p:pic>
        <p:pic>
          <p:nvPicPr>
            <p:cNvPr id="15" name="Picture 14" descr="A close up of a logo&#10;&#10;Description automatically generated">
              <a:extLst>
                <a:ext uri="{FF2B5EF4-FFF2-40B4-BE49-F238E27FC236}">
                  <a16:creationId xmlns:a16="http://schemas.microsoft.com/office/drawing/2014/main" id="{9A1AE624-9A28-47E4-A409-53EB152087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3757" y="1491367"/>
              <a:ext cx="577243" cy="430350"/>
            </a:xfrm>
            <a:prstGeom prst="rect">
              <a:avLst/>
            </a:prstGeom>
          </p:spPr>
        </p:pic>
        <p:pic>
          <p:nvPicPr>
            <p:cNvPr id="17" name="Picture 16" descr="A close up of a logo&#10;&#10;Description automatically generated">
              <a:extLst>
                <a:ext uri="{FF2B5EF4-FFF2-40B4-BE49-F238E27FC236}">
                  <a16:creationId xmlns:a16="http://schemas.microsoft.com/office/drawing/2014/main" id="{97334ADA-DE24-4B5E-AE06-0C4F8DD28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8834" y="3676642"/>
              <a:ext cx="413226" cy="413226"/>
            </a:xfrm>
            <a:prstGeom prst="rect">
              <a:avLst/>
            </a:prstGeom>
          </p:spPr>
        </p:pic>
        <p:pic>
          <p:nvPicPr>
            <p:cNvPr id="18" name="Picture 17" descr="A close up of a logo&#10;&#10;Description automatically generated">
              <a:extLst>
                <a:ext uri="{FF2B5EF4-FFF2-40B4-BE49-F238E27FC236}">
                  <a16:creationId xmlns:a16="http://schemas.microsoft.com/office/drawing/2014/main" id="{AB07C52E-F4E7-4007-B51D-B268DCB49B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47090" y="3647019"/>
              <a:ext cx="435284" cy="590931"/>
            </a:xfrm>
            <a:prstGeom prst="rect">
              <a:avLst/>
            </a:prstGeom>
          </p:spPr>
        </p:pic>
      </p:grpSp>
    </p:spTree>
    <p:extLst>
      <p:ext uri="{BB962C8B-B14F-4D97-AF65-F5344CB8AC3E}">
        <p14:creationId xmlns:p14="http://schemas.microsoft.com/office/powerpoint/2010/main" val="3155584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Cloud: Introduction to REST</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381000" y="571500"/>
            <a:ext cx="11430000" cy="468373"/>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382898" y="1593945"/>
            <a:ext cx="11210769" cy="3891678"/>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51243">
                    <a:hueOff val="0"/>
                    <a:satOff val="0"/>
                    <a:lumOff val="0"/>
                    <a:alphaOff val="0"/>
                  </a:srgbClr>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5670947" y="2289774"/>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2954030" y="2302005"/>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8536798" y="2289774"/>
            <a:ext cx="180431" cy="18043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5670947" y="3270151"/>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2954030" y="3279444"/>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8536798" y="3102005"/>
            <a:ext cx="180431" cy="368092"/>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5670947" y="4278406"/>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2954030" y="4289559"/>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5667919"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2951001"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411462" y="5820143"/>
            <a:ext cx="9621408" cy="426720"/>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IN" sz="16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355080"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287000"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8542676" y="4102827"/>
            <a:ext cx="180431" cy="368092"/>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8534400" y="5088882"/>
            <a:ext cx="180431" cy="368092"/>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1394419" y="2103579"/>
            <a:ext cx="180431" cy="368092"/>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1394418" y="3099125"/>
            <a:ext cx="180431" cy="368092"/>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1401970" y="4289559"/>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1401970" y="5092497"/>
            <a:ext cx="180431" cy="368092"/>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3170340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Introduction to REST</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43197"/>
          </a:xfrm>
        </p:spPr>
        <p:txBody>
          <a:bodyPr/>
          <a:lstStyle/>
          <a:p>
            <a:r>
              <a:rPr lang="en-US" dirty="0"/>
              <a:t>REST Maturity Model</a:t>
            </a:r>
          </a:p>
        </p:txBody>
      </p:sp>
      <p:pic>
        <p:nvPicPr>
          <p:cNvPr id="6" name="Picture 2">
            <a:extLst>
              <a:ext uri="{FF2B5EF4-FFF2-40B4-BE49-F238E27FC236}">
                <a16:creationId xmlns:a16="http://schemas.microsoft.com/office/drawing/2014/main" id="{2C74D643-3CB9-4597-90D6-389ECD05E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3" y="2063932"/>
            <a:ext cx="6342321" cy="37507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E965572-EBC6-4D12-AE8F-F70A98F7DEA2}"/>
              </a:ext>
            </a:extLst>
          </p:cNvPr>
          <p:cNvSpPr/>
          <p:nvPr/>
        </p:nvSpPr>
        <p:spPr>
          <a:xfrm>
            <a:off x="6494720" y="1702758"/>
            <a:ext cx="5453440" cy="4863505"/>
          </a:xfrm>
          <a:prstGeom prst="rect">
            <a:avLst/>
          </a:prstGeom>
        </p:spPr>
        <p:txBody>
          <a:bodyPr vert="horz" lIns="0" tIns="48616" rIns="0" bIns="48616" rtlCol="0" anchor="ctr">
            <a:normAutofit/>
          </a:bodyPr>
          <a:lstStyle/>
          <a:p>
            <a:pPr defTabSz="972282">
              <a:lnSpc>
                <a:spcPct val="90000"/>
              </a:lnSpc>
              <a:spcBef>
                <a:spcPct val="20000"/>
              </a:spcBef>
              <a:buClr>
                <a:srgbClr val="E48312"/>
              </a:buClr>
            </a:pPr>
            <a:r>
              <a:rPr lang="en-US" sz="1600" b="1" dirty="0">
                <a:solidFill>
                  <a:srgbClr val="000000">
                    <a:lumMod val="75000"/>
                    <a:lumOff val="25000"/>
                  </a:srgbClr>
                </a:solidFill>
                <a:latin typeface="IBM Plex Sans" panose="020B0503050203000203" pitchFamily="34" charset="0"/>
              </a:rPr>
              <a:t>Developed by Leonard Richardson</a:t>
            </a:r>
          </a:p>
          <a:p>
            <a:pPr defTabSz="972282">
              <a:lnSpc>
                <a:spcPct val="90000"/>
              </a:lnSpc>
              <a:spcBef>
                <a:spcPct val="20000"/>
              </a:spcBef>
              <a:buClr>
                <a:srgbClr val="E48312"/>
              </a:buClr>
            </a:pPr>
            <a:endParaRPr lang="en-US" sz="1600" b="1" dirty="0">
              <a:solidFill>
                <a:srgbClr val="000000">
                  <a:lumMod val="75000"/>
                  <a:lumOff val="25000"/>
                </a:srgbClr>
              </a:solidFill>
              <a:latin typeface="IBM Plex Sans" panose="020B0503050203000203" pitchFamily="34" charset="0"/>
            </a:endParaRPr>
          </a:p>
          <a:p>
            <a:pPr defTabSz="972282">
              <a:lnSpc>
                <a:spcPct val="90000"/>
              </a:lnSpc>
              <a:spcBef>
                <a:spcPct val="20000"/>
              </a:spcBef>
              <a:buClr>
                <a:srgbClr val="E48312"/>
              </a:buClr>
            </a:pPr>
            <a:r>
              <a:rPr lang="en-US" sz="1600" b="1" dirty="0">
                <a:solidFill>
                  <a:srgbClr val="000000">
                    <a:lumMod val="75000"/>
                    <a:lumOff val="25000"/>
                  </a:srgbClr>
                </a:solidFill>
                <a:latin typeface="IBM Plex Sans" panose="020B0503050203000203" pitchFamily="34" charset="0"/>
              </a:rPr>
              <a:t>Level 0:</a:t>
            </a:r>
          </a:p>
          <a:p>
            <a:pPr defTabSz="972282">
              <a:lnSpc>
                <a:spcPct val="90000"/>
              </a:lnSpc>
              <a:spcBef>
                <a:spcPct val="20000"/>
              </a:spcBef>
              <a:buClr>
                <a:srgbClr val="E48312"/>
              </a:buClr>
            </a:pPr>
            <a:r>
              <a:rPr lang="en-US" sz="1600" dirty="0">
                <a:solidFill>
                  <a:srgbClr val="000000">
                    <a:lumMod val="75000"/>
                    <a:lumOff val="25000"/>
                  </a:srgbClr>
                </a:solidFill>
                <a:latin typeface="IBM Plex Sans" panose="020B0503050203000203" pitchFamily="34" charset="0"/>
              </a:rPr>
              <a:t>The starting point for the model is using HTTP as a transport system for remote interactions, but without using any of the mechanisms of the web.</a:t>
            </a:r>
          </a:p>
          <a:p>
            <a:pPr defTabSz="972282">
              <a:lnSpc>
                <a:spcPct val="90000"/>
              </a:lnSpc>
              <a:spcBef>
                <a:spcPct val="20000"/>
              </a:spcBef>
              <a:buClr>
                <a:srgbClr val="E48312"/>
              </a:buClr>
            </a:pPr>
            <a:endParaRPr lang="en-US" sz="1600" dirty="0">
              <a:solidFill>
                <a:srgbClr val="000000">
                  <a:lumMod val="75000"/>
                  <a:lumOff val="25000"/>
                </a:srgbClr>
              </a:solidFill>
              <a:latin typeface="IBM Plex Sans" panose="020B0503050203000203" pitchFamily="34" charset="0"/>
            </a:endParaRPr>
          </a:p>
          <a:p>
            <a:pPr defTabSz="972282">
              <a:lnSpc>
                <a:spcPct val="90000"/>
              </a:lnSpc>
              <a:spcBef>
                <a:spcPct val="20000"/>
              </a:spcBef>
              <a:buClr>
                <a:srgbClr val="E48312"/>
              </a:buClr>
            </a:pPr>
            <a:r>
              <a:rPr lang="en-US" sz="1600" b="1" dirty="0">
                <a:solidFill>
                  <a:srgbClr val="000000">
                    <a:lumMod val="75000"/>
                    <a:lumOff val="25000"/>
                  </a:srgbClr>
                </a:solidFill>
                <a:latin typeface="IBM Plex Sans" panose="020B0503050203000203" pitchFamily="34" charset="0"/>
              </a:rPr>
              <a:t>Level 1:</a:t>
            </a:r>
          </a:p>
          <a:p>
            <a:pPr defTabSz="972282">
              <a:lnSpc>
                <a:spcPct val="90000"/>
              </a:lnSpc>
              <a:spcBef>
                <a:spcPct val="20000"/>
              </a:spcBef>
              <a:buClr>
                <a:srgbClr val="E48312"/>
              </a:buClr>
            </a:pPr>
            <a:r>
              <a:rPr lang="en-US" sz="1600" dirty="0">
                <a:solidFill>
                  <a:srgbClr val="000000">
                    <a:lumMod val="75000"/>
                    <a:lumOff val="25000"/>
                  </a:srgbClr>
                </a:solidFill>
                <a:latin typeface="IBM Plex Sans" panose="020B0503050203000203" pitchFamily="34" charset="0"/>
              </a:rPr>
              <a:t>The first step towards the Glory of Rest in the RMM is to introduce resources. So now rather than making all our requests to a singular service endpoint, we now start talking to individual resources.</a:t>
            </a:r>
          </a:p>
          <a:p>
            <a:pPr defTabSz="972282">
              <a:lnSpc>
                <a:spcPct val="90000"/>
              </a:lnSpc>
              <a:spcBef>
                <a:spcPct val="20000"/>
              </a:spcBef>
              <a:buClr>
                <a:srgbClr val="E48312"/>
              </a:buClr>
            </a:pPr>
            <a:endParaRPr lang="en-US" sz="1600" dirty="0">
              <a:solidFill>
                <a:srgbClr val="000000">
                  <a:lumMod val="75000"/>
                  <a:lumOff val="25000"/>
                </a:srgbClr>
              </a:solidFill>
              <a:latin typeface="IBM Plex Sans" panose="020B0503050203000203" pitchFamily="34" charset="0"/>
            </a:endParaRPr>
          </a:p>
          <a:p>
            <a:pPr defTabSz="972282">
              <a:lnSpc>
                <a:spcPct val="90000"/>
              </a:lnSpc>
              <a:spcBef>
                <a:spcPct val="20000"/>
              </a:spcBef>
              <a:buClr>
                <a:srgbClr val="E48312"/>
              </a:buClr>
            </a:pPr>
            <a:r>
              <a:rPr lang="en-US" sz="1600" b="1" dirty="0">
                <a:solidFill>
                  <a:srgbClr val="000000">
                    <a:lumMod val="75000"/>
                    <a:lumOff val="25000"/>
                  </a:srgbClr>
                </a:solidFill>
                <a:latin typeface="IBM Plex Sans" panose="020B0503050203000203" pitchFamily="34" charset="0"/>
              </a:rPr>
              <a:t>Level 2:</a:t>
            </a:r>
          </a:p>
          <a:p>
            <a:pPr defTabSz="972282">
              <a:lnSpc>
                <a:spcPct val="90000"/>
              </a:lnSpc>
              <a:spcBef>
                <a:spcPct val="20000"/>
              </a:spcBef>
              <a:buClr>
                <a:srgbClr val="E48312"/>
              </a:buClr>
            </a:pPr>
            <a:r>
              <a:rPr lang="en-US" sz="1600" dirty="0">
                <a:solidFill>
                  <a:srgbClr val="000000">
                    <a:lumMod val="75000"/>
                    <a:lumOff val="25000"/>
                  </a:srgbClr>
                </a:solidFill>
                <a:latin typeface="IBM Plex Sans" panose="020B0503050203000203" pitchFamily="34" charset="0"/>
              </a:rPr>
              <a:t>Using the HTTP verbs as closely as possible to how they are used in HTTP itself.</a:t>
            </a:r>
          </a:p>
          <a:p>
            <a:pPr defTabSz="972282">
              <a:lnSpc>
                <a:spcPct val="90000"/>
              </a:lnSpc>
              <a:spcBef>
                <a:spcPct val="20000"/>
              </a:spcBef>
              <a:buClr>
                <a:srgbClr val="E48312"/>
              </a:buClr>
            </a:pPr>
            <a:endParaRPr lang="en-US" sz="1600" dirty="0">
              <a:solidFill>
                <a:srgbClr val="000000">
                  <a:lumMod val="75000"/>
                  <a:lumOff val="25000"/>
                </a:srgbClr>
              </a:solidFill>
              <a:latin typeface="IBM Plex Sans" panose="020B0503050203000203" pitchFamily="34" charset="0"/>
            </a:endParaRPr>
          </a:p>
          <a:p>
            <a:pPr defTabSz="972282">
              <a:lnSpc>
                <a:spcPct val="90000"/>
              </a:lnSpc>
              <a:spcBef>
                <a:spcPct val="20000"/>
              </a:spcBef>
              <a:buClr>
                <a:srgbClr val="E48312"/>
              </a:buClr>
            </a:pPr>
            <a:r>
              <a:rPr lang="en-US" sz="1600" b="1" dirty="0">
                <a:solidFill>
                  <a:srgbClr val="000000">
                    <a:lumMod val="75000"/>
                    <a:lumOff val="25000"/>
                  </a:srgbClr>
                </a:solidFill>
                <a:latin typeface="IBM Plex Sans" panose="020B0503050203000203" pitchFamily="34" charset="0"/>
              </a:rPr>
              <a:t>Level 3:</a:t>
            </a:r>
          </a:p>
          <a:p>
            <a:pPr defTabSz="972282">
              <a:lnSpc>
                <a:spcPct val="90000"/>
              </a:lnSpc>
              <a:spcBef>
                <a:spcPct val="20000"/>
              </a:spcBef>
              <a:buClr>
                <a:srgbClr val="E48312"/>
              </a:buClr>
            </a:pPr>
            <a:r>
              <a:rPr lang="en-US" sz="1600" dirty="0">
                <a:solidFill>
                  <a:srgbClr val="000000">
                    <a:lumMod val="75000"/>
                    <a:lumOff val="25000"/>
                  </a:srgbClr>
                </a:solidFill>
                <a:latin typeface="IBM Plex Sans" panose="020B0503050203000203" pitchFamily="34" charset="0"/>
              </a:rPr>
              <a:t>HATEOAS (Hypertext As The Engine Of Application State).</a:t>
            </a:r>
          </a:p>
          <a:p>
            <a:pPr defTabSz="972282">
              <a:lnSpc>
                <a:spcPct val="90000"/>
              </a:lnSpc>
              <a:spcBef>
                <a:spcPct val="20000"/>
              </a:spcBef>
              <a:buClr>
                <a:srgbClr val="E48312"/>
              </a:buClr>
            </a:pPr>
            <a:endParaRPr lang="en-US" sz="1600" dirty="0">
              <a:solidFill>
                <a:srgbClr val="000000">
                  <a:lumMod val="75000"/>
                  <a:lumOff val="25000"/>
                </a:srgbClr>
              </a:solidFill>
              <a:latin typeface="IBM Plex Sans" panose="020B0503050203000203" pitchFamily="34" charset="0"/>
            </a:endParaRPr>
          </a:p>
        </p:txBody>
      </p:sp>
    </p:spTree>
    <p:extLst>
      <p:ext uri="{BB962C8B-B14F-4D97-AF65-F5344CB8AC3E}">
        <p14:creationId xmlns:p14="http://schemas.microsoft.com/office/powerpoint/2010/main" val="3747650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Cloud: Introduction to REST</a:t>
            </a:r>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1"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In this course, you learned about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The REST architecture pattern</a:t>
            </a:r>
          </a:p>
        </p:txBody>
      </p:sp>
    </p:spTree>
    <p:extLst>
      <p:ext uri="{BB962C8B-B14F-4D97-AF65-F5344CB8AC3E}">
        <p14:creationId xmlns:p14="http://schemas.microsoft.com/office/powerpoint/2010/main" val="315571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283508" y="1409701"/>
            <a:ext cx="7624985" cy="4584703"/>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2117"/>
            <a:ext cx="3079750"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At the end of this training, you should be able to:</a:t>
            </a:r>
          </a:p>
          <a:p>
            <a:pPr marL="285739" lvl="0" indent="-285739" defTabSz="914363">
              <a:spcBef>
                <a:spcPts val="500"/>
              </a:spcBef>
              <a:buFont typeface="Arial" panose="020B0604020202020204" pitchFamily="34" charset="0"/>
              <a:buChar char="•"/>
              <a:defRPr/>
            </a:pPr>
            <a:r>
              <a:rPr lang="en-US" sz="1667" dirty="0">
                <a:solidFill>
                  <a:srgbClr val="000000"/>
                </a:solidFill>
              </a:rPr>
              <a:t>Understand the REST architecture pattern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endParaRPr kumimoji="0" lang="en-US" sz="1667" b="0" i="0" u="none" strike="noStrike" kern="1200" cap="none" spc="0" normalizeH="0" baseline="0" noProof="0" dirty="0">
              <a:ln>
                <a:noFill/>
              </a:ln>
              <a:solidFill>
                <a:srgbClr val="FF0000"/>
              </a:solidFill>
              <a:effectLst/>
              <a:uLnTx/>
              <a:uFillTx/>
              <a:latin typeface="IBM Plex Sans" charset="0"/>
            </a:endParaRP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endParaRPr kumimoji="0" lang="en-US" sz="1667" b="0" i="0" u="none" strike="noStrike" kern="1200" cap="none" spc="0" normalizeH="0" baseline="0" noProof="0" dirty="0">
              <a:ln>
                <a:noFill/>
              </a:ln>
              <a:solidFill>
                <a:srgbClr val="FF0000"/>
              </a:solidFill>
              <a:effectLst/>
              <a:uLnTx/>
              <a:uFillTx/>
              <a:latin typeface="IBM Plex Sans" charset="0"/>
            </a:endParaRP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Cloud: Introduction to REST</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Cloud: Introduction to REST</a:t>
            </a:r>
            <a:endParaRPr lang="en-IN" dirty="0"/>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extLst>
              <p:ext uri="{D42A27DB-BD31-4B8C-83A1-F6EECF244321}">
                <p14:modId xmlns:p14="http://schemas.microsoft.com/office/powerpoint/2010/main" val="1601841409"/>
              </p:ext>
            </p:extLst>
          </p:nvPr>
        </p:nvGraphicFramePr>
        <p:xfrm>
          <a:off x="3302000" y="1714500"/>
          <a:ext cx="8509000" cy="1420812"/>
        </p:xfrm>
        <a:graphic>
          <a:graphicData uri="http://schemas.openxmlformats.org/drawingml/2006/table">
            <a:tbl>
              <a:tblPr firstRow="1" bandRow="1">
                <a:tableStyleId>{69CF1AB2-1976-4502-BF36-3FF5EA218861}</a:tableStyleId>
              </a:tblPr>
              <a:tblGrid>
                <a:gridCol w="8509000">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700" b="0" u="none" strike="noStrike" cap="none" normalizeH="0" baseline="0" dirty="0">
                          <a:ln>
                            <a:noFill/>
                          </a:ln>
                          <a:effectLst/>
                          <a:latin typeface="IBM Plex Sans" panose="020B0503050203000203" pitchFamily="34" charset="0"/>
                        </a:rPr>
                        <a:t>REST</a:t>
                      </a:r>
                      <a:endParaRPr kumimoji="0" lang="en-US" altLang="en-US" sz="17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190500" marR="76200" marT="38100" marB="381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endPar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190500" marR="76200" marT="38100" marB="38100" anchor="ctr" horzOverflow="overflow"/>
                </a:tc>
                <a:extLst>
                  <a:ext uri="{0D108BD9-81ED-4DB2-BD59-A6C34878D82A}">
                    <a16:rowId xmlns:a16="http://schemas.microsoft.com/office/drawing/2014/main" val="3187827419"/>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endPar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190500" marR="76200" marT="38100" marB="38100" anchor="ctr" horzOverflow="overflow"/>
                </a:tc>
                <a:extLst>
                  <a:ext uri="{0D108BD9-81ED-4DB2-BD59-A6C34878D82A}">
                    <a16:rowId xmlns:a16="http://schemas.microsoft.com/office/drawing/2014/main" val="3280213090"/>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5400" dirty="0"/>
              <a:t>REST</a:t>
            </a:r>
            <a:br>
              <a:rPr lang="en-US" sz="3333" dirty="0"/>
            </a:br>
            <a:endParaRPr lang="en-US" sz="3333" dirty="0"/>
          </a:p>
        </p:txBody>
      </p:sp>
    </p:spTree>
    <p:extLst>
      <p:ext uri="{BB962C8B-B14F-4D97-AF65-F5344CB8AC3E}">
        <p14:creationId xmlns:p14="http://schemas.microsoft.com/office/powerpoint/2010/main" val="345396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Introduction to REST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What is REST?</a:t>
            </a:r>
          </a:p>
        </p:txBody>
      </p:sp>
      <p:sp>
        <p:nvSpPr>
          <p:cNvPr id="3" name="Rectangle 2">
            <a:extLst>
              <a:ext uri="{FF2B5EF4-FFF2-40B4-BE49-F238E27FC236}">
                <a16:creationId xmlns:a16="http://schemas.microsoft.com/office/drawing/2014/main" id="{ED1F9CFF-C14B-4F60-84E0-DC92485E5472}"/>
              </a:ext>
            </a:extLst>
          </p:cNvPr>
          <p:cNvSpPr/>
          <p:nvPr/>
        </p:nvSpPr>
        <p:spPr>
          <a:xfrm>
            <a:off x="679126" y="1345906"/>
            <a:ext cx="10167505" cy="553998"/>
          </a:xfrm>
          <a:prstGeom prst="rect">
            <a:avLst/>
          </a:prstGeom>
        </p:spPr>
        <p:txBody>
          <a:bodyPr wrap="square">
            <a:spAutoFit/>
          </a:bodyPr>
          <a:lstStyle/>
          <a:p>
            <a:pPr lvl="0" algn="ctr" defTabSz="914363">
              <a:defRPr/>
            </a:pPr>
            <a:r>
              <a:rPr lang="en-US" sz="3000" dirty="0">
                <a:solidFill>
                  <a:srgbClr val="000000"/>
                </a:solidFill>
                <a:latin typeface="IBM Plex Sans" panose="020B0503050203000203" pitchFamily="34" charset="0"/>
              </a:rPr>
              <a:t>REST stands for </a:t>
            </a:r>
            <a:r>
              <a:rPr lang="en-US" sz="3000" u="sng" dirty="0">
                <a:solidFill>
                  <a:srgbClr val="000000"/>
                </a:solidFill>
                <a:latin typeface="IBM Plex Sans" panose="020B0503050203000203" pitchFamily="34" charset="0"/>
              </a:rPr>
              <a:t>Re</a:t>
            </a:r>
            <a:r>
              <a:rPr lang="en-US" sz="3000" dirty="0">
                <a:solidFill>
                  <a:srgbClr val="000000"/>
                </a:solidFill>
                <a:latin typeface="IBM Plex Sans" panose="020B0503050203000203" pitchFamily="34" charset="0"/>
              </a:rPr>
              <a:t>presentational </a:t>
            </a:r>
            <a:r>
              <a:rPr lang="en-US" sz="3000" u="sng" dirty="0">
                <a:solidFill>
                  <a:srgbClr val="000000"/>
                </a:solidFill>
                <a:latin typeface="IBM Plex Sans" panose="020B0503050203000203" pitchFamily="34" charset="0"/>
              </a:rPr>
              <a:t>S</a:t>
            </a:r>
            <a:r>
              <a:rPr lang="en-US" sz="3000" dirty="0">
                <a:solidFill>
                  <a:srgbClr val="000000"/>
                </a:solidFill>
                <a:latin typeface="IBM Plex Sans" panose="020B0503050203000203" pitchFamily="34" charset="0"/>
              </a:rPr>
              <a:t>tate </a:t>
            </a:r>
            <a:r>
              <a:rPr lang="en-US" sz="3000" u="sng" dirty="0">
                <a:solidFill>
                  <a:srgbClr val="000000"/>
                </a:solidFill>
                <a:latin typeface="IBM Plex Sans" panose="020B0503050203000203" pitchFamily="34" charset="0"/>
              </a:rPr>
              <a:t>T</a:t>
            </a:r>
            <a:r>
              <a:rPr lang="en-US" sz="3000" dirty="0">
                <a:solidFill>
                  <a:srgbClr val="000000"/>
                </a:solidFill>
                <a:latin typeface="IBM Plex Sans" panose="020B0503050203000203" pitchFamily="34" charset="0"/>
              </a:rPr>
              <a:t>ransfer.</a:t>
            </a:r>
            <a:endParaRPr kumimoji="0" lang="en-IN" sz="3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graphicFrame>
        <p:nvGraphicFramePr>
          <p:cNvPr id="37" name="Content Placeholder 2">
            <a:extLst>
              <a:ext uri="{FF2B5EF4-FFF2-40B4-BE49-F238E27FC236}">
                <a16:creationId xmlns:a16="http://schemas.microsoft.com/office/drawing/2014/main" id="{C14928ED-FBD4-48A4-823B-D2E3A8CB05D3}"/>
              </a:ext>
            </a:extLst>
          </p:cNvPr>
          <p:cNvGraphicFramePr>
            <a:graphicFrameLocks/>
          </p:cNvGraphicFramePr>
          <p:nvPr>
            <p:extLst>
              <p:ext uri="{D42A27DB-BD31-4B8C-83A1-F6EECF244321}">
                <p14:modId xmlns:p14="http://schemas.microsoft.com/office/powerpoint/2010/main" val="3122314437"/>
              </p:ext>
            </p:extLst>
          </p:nvPr>
        </p:nvGraphicFramePr>
        <p:xfrm>
          <a:off x="60960" y="2401389"/>
          <a:ext cx="12070080" cy="371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394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Introduction to REST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What is REST? (continued)</a:t>
            </a:r>
          </a:p>
        </p:txBody>
      </p:sp>
      <p:sp>
        <p:nvSpPr>
          <p:cNvPr id="40" name="Title 1">
            <a:extLst>
              <a:ext uri="{FF2B5EF4-FFF2-40B4-BE49-F238E27FC236}">
                <a16:creationId xmlns:a16="http://schemas.microsoft.com/office/drawing/2014/main" id="{F3F3D947-E44A-4F69-BA9D-211041BAB1DC}"/>
              </a:ext>
            </a:extLst>
          </p:cNvPr>
          <p:cNvSpPr txBox="1">
            <a:spLocks/>
          </p:cNvSpPr>
          <p:nvPr/>
        </p:nvSpPr>
        <p:spPr>
          <a:xfrm>
            <a:off x="827314" y="4830775"/>
            <a:ext cx="10537371" cy="1426794"/>
          </a:xfrm>
          <a:prstGeom prst="rect">
            <a:avLst/>
          </a:prstGeom>
        </p:spPr>
        <p:txBody>
          <a:bodyPr vert="horz" lIns="91440" tIns="45720" rIns="91440" bIns="45720" rtlCol="0" anchor="ctr">
            <a:normAutofit fontScale="97500"/>
          </a:bodyPr>
          <a:lstStyle>
            <a:lvl1pPr marL="0" algn="l" defTabSz="1097219" rtl="0" eaLnBrk="1" latinLnBrk="0" hangingPunct="1">
              <a:lnSpc>
                <a:spcPct val="85000"/>
              </a:lnSpc>
              <a:spcBef>
                <a:spcPct val="0"/>
              </a:spcBef>
              <a:buNone/>
              <a:defRPr sz="5760" kern="1200" spc="-60" baseline="0">
                <a:solidFill>
                  <a:schemeClr val="tx1">
                    <a:lumMod val="75000"/>
                    <a:lumOff val="25000"/>
                  </a:schemeClr>
                </a:solidFill>
                <a:latin typeface="+mj-lt"/>
                <a:ea typeface="+mj-ea"/>
                <a:cs typeface="+mj-cs"/>
              </a:defRPr>
            </a:lvl1pPr>
          </a:lstStyle>
          <a:p>
            <a:pPr marL="285750" indent="-285750" defTabSz="972282">
              <a:spcBef>
                <a:spcPct val="20000"/>
              </a:spcBef>
              <a:buFont typeface="Arial" panose="020B0604020202020204" pitchFamily="34" charset="0"/>
              <a:buChar char="•"/>
            </a:pPr>
            <a:r>
              <a:rPr lang="en-US" sz="1800" dirty="0">
                <a:latin typeface="IBM Plex Sans" panose="020B0503050203000203" pitchFamily="34" charset="0"/>
              </a:rPr>
              <a:t>Resource is a very important concept in REST.</a:t>
            </a:r>
          </a:p>
          <a:p>
            <a:pPr marL="285750" indent="-285750" defTabSz="972282">
              <a:spcBef>
                <a:spcPct val="20000"/>
              </a:spcBef>
              <a:buFont typeface="Arial" panose="020B0604020202020204" pitchFamily="34" charset="0"/>
              <a:buChar char="•"/>
            </a:pPr>
            <a:r>
              <a:rPr lang="en-US" sz="1800" dirty="0">
                <a:latin typeface="IBM Plex Sans" panose="020B0503050203000203" pitchFamily="34" charset="0"/>
              </a:rPr>
              <a:t>A resource is any information of importance in the context of given domain which has an identity, one or more attributes and some relationship with other resources.</a:t>
            </a:r>
          </a:p>
          <a:p>
            <a:pPr marL="285750" indent="-285750" defTabSz="972282">
              <a:spcBef>
                <a:spcPct val="20000"/>
              </a:spcBef>
              <a:buFont typeface="Arial" panose="020B0604020202020204" pitchFamily="34" charset="0"/>
              <a:buChar char="•"/>
            </a:pPr>
            <a:r>
              <a:rPr lang="en-US" sz="1800" dirty="0">
                <a:latin typeface="IBM Plex Sans" panose="020B0503050203000203" pitchFamily="34" charset="0"/>
              </a:rPr>
              <a:t>In REST world a resource is represented using a URI.</a:t>
            </a:r>
          </a:p>
          <a:p>
            <a:pPr marL="285750" indent="-285750" defTabSz="972282">
              <a:spcBef>
                <a:spcPct val="20000"/>
              </a:spcBef>
              <a:buFont typeface="Arial" panose="020B0604020202020204" pitchFamily="34" charset="0"/>
              <a:buChar char="•"/>
            </a:pPr>
            <a:r>
              <a:rPr lang="en-US" sz="1800" dirty="0">
                <a:latin typeface="IBM Plex Sans" panose="020B0503050203000203" pitchFamily="34" charset="0"/>
              </a:rPr>
              <a:t>A customer in a retail domain is a resource which can be represented by </a:t>
            </a:r>
            <a:r>
              <a:rPr lang="en-US" sz="1800" b="1" dirty="0">
                <a:latin typeface="IBM Plex Sans" panose="020B0503050203000203" pitchFamily="34" charset="0"/>
                <a:cs typeface="Courier New" panose="02070309020205020404" pitchFamily="49" charset="0"/>
              </a:rPr>
              <a:t>/customer</a:t>
            </a:r>
            <a:r>
              <a:rPr lang="en-US" sz="1800" dirty="0">
                <a:latin typeface="IBM Plex Sans" panose="020B0503050203000203" pitchFamily="34" charset="0"/>
              </a:rPr>
              <a:t> URI.</a:t>
            </a:r>
          </a:p>
        </p:txBody>
      </p:sp>
      <p:grpSp>
        <p:nvGrpSpPr>
          <p:cNvPr id="3" name="Group 2">
            <a:extLst>
              <a:ext uri="{FF2B5EF4-FFF2-40B4-BE49-F238E27FC236}">
                <a16:creationId xmlns:a16="http://schemas.microsoft.com/office/drawing/2014/main" id="{DB86E183-53B1-445A-AFB5-1B824B5A60AD}"/>
              </a:ext>
            </a:extLst>
          </p:cNvPr>
          <p:cNvGrpSpPr/>
          <p:nvPr/>
        </p:nvGrpSpPr>
        <p:grpSpPr>
          <a:xfrm>
            <a:off x="495300" y="1477093"/>
            <a:ext cx="11043822" cy="2942507"/>
            <a:chOff x="495300" y="1477093"/>
            <a:chExt cx="11043822" cy="2942507"/>
          </a:xfrm>
        </p:grpSpPr>
        <p:sp>
          <p:nvSpPr>
            <p:cNvPr id="6" name="Rectangle 5" descr="Venn Diagram">
              <a:extLst>
                <a:ext uri="{FF2B5EF4-FFF2-40B4-BE49-F238E27FC236}">
                  <a16:creationId xmlns:a16="http://schemas.microsoft.com/office/drawing/2014/main" id="{D8740569-E1D4-45C7-954E-838CE6556C66}"/>
                </a:ext>
              </a:extLst>
            </p:cNvPr>
            <p:cNvSpPr/>
            <p:nvPr/>
          </p:nvSpPr>
          <p:spPr>
            <a:xfrm>
              <a:off x="2277933" y="1477093"/>
              <a:ext cx="1509048" cy="1448248"/>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587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7" name="Freeform: Shape 6">
              <a:extLst>
                <a:ext uri="{FF2B5EF4-FFF2-40B4-BE49-F238E27FC236}">
                  <a16:creationId xmlns:a16="http://schemas.microsoft.com/office/drawing/2014/main" id="{572F1BF6-5F7A-4378-9EEA-0F95E49E825E}"/>
                </a:ext>
              </a:extLst>
            </p:cNvPr>
            <p:cNvSpPr/>
            <p:nvPr/>
          </p:nvSpPr>
          <p:spPr>
            <a:xfrm>
              <a:off x="876674" y="3038799"/>
              <a:ext cx="4311566" cy="620677"/>
            </a:xfrm>
            <a:custGeom>
              <a:avLst/>
              <a:gdLst>
                <a:gd name="connsiteX0" fmla="*/ 0 w 4311566"/>
                <a:gd name="connsiteY0" fmla="*/ 0 h 620677"/>
                <a:gd name="connsiteX1" fmla="*/ 4311566 w 4311566"/>
                <a:gd name="connsiteY1" fmla="*/ 0 h 620677"/>
                <a:gd name="connsiteX2" fmla="*/ 4311566 w 4311566"/>
                <a:gd name="connsiteY2" fmla="*/ 620677 h 620677"/>
                <a:gd name="connsiteX3" fmla="*/ 0 w 4311566"/>
                <a:gd name="connsiteY3" fmla="*/ 620677 h 620677"/>
                <a:gd name="connsiteX4" fmla="*/ 0 w 4311566"/>
                <a:gd name="connsiteY4" fmla="*/ 0 h 62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1566" h="620677">
                  <a:moveTo>
                    <a:pt x="0" y="0"/>
                  </a:moveTo>
                  <a:lnTo>
                    <a:pt x="4311566" y="0"/>
                  </a:lnTo>
                  <a:lnTo>
                    <a:pt x="4311566" y="620677"/>
                  </a:lnTo>
                  <a:lnTo>
                    <a:pt x="0" y="620677"/>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1" kern="1200" dirty="0">
                  <a:solidFill>
                    <a:srgbClr val="000000">
                      <a:hueOff val="0"/>
                      <a:satOff val="0"/>
                      <a:lumOff val="0"/>
                      <a:alphaOff val="0"/>
                    </a:srgbClr>
                  </a:solidFill>
                  <a:latin typeface="Calibri" panose="020F0502020204030204"/>
                  <a:ea typeface="+mn-ea"/>
                  <a:cs typeface="+mn-cs"/>
                </a:rPr>
                <a:t>Representational</a:t>
              </a:r>
            </a:p>
          </p:txBody>
        </p:sp>
        <p:sp>
          <p:nvSpPr>
            <p:cNvPr id="8" name="Freeform: Shape 7">
              <a:extLst>
                <a:ext uri="{FF2B5EF4-FFF2-40B4-BE49-F238E27FC236}">
                  <a16:creationId xmlns:a16="http://schemas.microsoft.com/office/drawing/2014/main" id="{B5F295C9-E662-4B7A-806D-FB6AD4B97365}"/>
                </a:ext>
              </a:extLst>
            </p:cNvPr>
            <p:cNvSpPr/>
            <p:nvPr/>
          </p:nvSpPr>
          <p:spPr>
            <a:xfrm>
              <a:off x="876674" y="3712248"/>
              <a:ext cx="4311566" cy="516870"/>
            </a:xfrm>
            <a:custGeom>
              <a:avLst/>
              <a:gdLst>
                <a:gd name="connsiteX0" fmla="*/ 0 w 4311566"/>
                <a:gd name="connsiteY0" fmla="*/ 0 h 516870"/>
                <a:gd name="connsiteX1" fmla="*/ 4311566 w 4311566"/>
                <a:gd name="connsiteY1" fmla="*/ 0 h 516870"/>
                <a:gd name="connsiteX2" fmla="*/ 4311566 w 4311566"/>
                <a:gd name="connsiteY2" fmla="*/ 516870 h 516870"/>
                <a:gd name="connsiteX3" fmla="*/ 0 w 4311566"/>
                <a:gd name="connsiteY3" fmla="*/ 516870 h 516870"/>
                <a:gd name="connsiteX4" fmla="*/ 0 w 4311566"/>
                <a:gd name="connsiteY4" fmla="*/ 0 h 516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1566" h="516870">
                  <a:moveTo>
                    <a:pt x="0" y="0"/>
                  </a:moveTo>
                  <a:lnTo>
                    <a:pt x="4311566" y="0"/>
                  </a:lnTo>
                  <a:lnTo>
                    <a:pt x="4311566" y="516870"/>
                  </a:lnTo>
                  <a:lnTo>
                    <a:pt x="0" y="516870"/>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solidFill>
                    <a:srgbClr val="000000">
                      <a:hueOff val="0"/>
                      <a:satOff val="0"/>
                      <a:lumOff val="0"/>
                      <a:alphaOff val="0"/>
                    </a:srgbClr>
                  </a:solidFill>
                  <a:latin typeface="IBM Plex Sans" panose="020B0503050000000000" pitchFamily="34" charset="0"/>
                </a:rPr>
                <a:t>State of a </a:t>
              </a:r>
              <a:r>
                <a:rPr lang="en-US" sz="1700" b="1" kern="1200" dirty="0">
                  <a:solidFill>
                    <a:srgbClr val="000000">
                      <a:hueOff val="0"/>
                      <a:satOff val="0"/>
                      <a:lumOff val="0"/>
                      <a:alphaOff val="0"/>
                    </a:srgbClr>
                  </a:solidFill>
                  <a:latin typeface="IBM Plex Sans" panose="020B0503050000000000" pitchFamily="34" charset="0"/>
                </a:rPr>
                <a:t>resource</a:t>
              </a:r>
              <a:r>
                <a:rPr lang="en-US" sz="1700" kern="1200" dirty="0">
                  <a:solidFill>
                    <a:srgbClr val="000000">
                      <a:hueOff val="0"/>
                      <a:satOff val="0"/>
                      <a:lumOff val="0"/>
                      <a:alphaOff val="0"/>
                    </a:srgbClr>
                  </a:solidFill>
                  <a:latin typeface="IBM Plex Sans" panose="020B0503050000000000" pitchFamily="34" charset="0"/>
                </a:rPr>
                <a:t> is manifested through a specific representation</a:t>
              </a:r>
            </a:p>
          </p:txBody>
        </p:sp>
        <p:sp>
          <p:nvSpPr>
            <p:cNvPr id="9" name="Rectangle 8" descr="Database">
              <a:extLst>
                <a:ext uri="{FF2B5EF4-FFF2-40B4-BE49-F238E27FC236}">
                  <a16:creationId xmlns:a16="http://schemas.microsoft.com/office/drawing/2014/main" id="{3CA11C10-92C5-49D2-979A-3A556B02737B}"/>
                </a:ext>
              </a:extLst>
            </p:cNvPr>
            <p:cNvSpPr/>
            <p:nvPr/>
          </p:nvSpPr>
          <p:spPr>
            <a:xfrm>
              <a:off x="8055224" y="1590551"/>
              <a:ext cx="1509048" cy="144824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p:spPr>
          <p:style>
            <a:lnRef idx="2">
              <a:scrgbClr r="0" g="0" b="0"/>
            </a:lnRef>
            <a:fillRef idx="1">
              <a:scrgbClr r="0" g="0" b="0"/>
            </a:fillRef>
            <a:effectRef idx="0">
              <a:scrgbClr r="0" g="0" b="0"/>
            </a:effectRef>
            <a:fontRef idx="minor">
              <a:schemeClr val="lt1"/>
            </a:fontRef>
          </p:style>
        </p:sp>
        <p:sp>
          <p:nvSpPr>
            <p:cNvPr id="10" name="Freeform: Shape 9">
              <a:extLst>
                <a:ext uri="{FF2B5EF4-FFF2-40B4-BE49-F238E27FC236}">
                  <a16:creationId xmlns:a16="http://schemas.microsoft.com/office/drawing/2014/main" id="{3935E089-C7E4-4E78-82FA-107C19A410EC}"/>
                </a:ext>
              </a:extLst>
            </p:cNvPr>
            <p:cNvSpPr/>
            <p:nvPr/>
          </p:nvSpPr>
          <p:spPr>
            <a:xfrm>
              <a:off x="6807198" y="3038799"/>
              <a:ext cx="4311566" cy="620677"/>
            </a:xfrm>
            <a:custGeom>
              <a:avLst/>
              <a:gdLst>
                <a:gd name="connsiteX0" fmla="*/ 0 w 4311566"/>
                <a:gd name="connsiteY0" fmla="*/ 0 h 620677"/>
                <a:gd name="connsiteX1" fmla="*/ 4311566 w 4311566"/>
                <a:gd name="connsiteY1" fmla="*/ 0 h 620677"/>
                <a:gd name="connsiteX2" fmla="*/ 4311566 w 4311566"/>
                <a:gd name="connsiteY2" fmla="*/ 620677 h 620677"/>
                <a:gd name="connsiteX3" fmla="*/ 0 w 4311566"/>
                <a:gd name="connsiteY3" fmla="*/ 620677 h 620677"/>
                <a:gd name="connsiteX4" fmla="*/ 0 w 4311566"/>
                <a:gd name="connsiteY4" fmla="*/ 0 h 62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1566" h="620677">
                  <a:moveTo>
                    <a:pt x="0" y="0"/>
                  </a:moveTo>
                  <a:lnTo>
                    <a:pt x="4311566" y="0"/>
                  </a:lnTo>
                  <a:lnTo>
                    <a:pt x="4311566" y="620677"/>
                  </a:lnTo>
                  <a:lnTo>
                    <a:pt x="0" y="620677"/>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1" kern="1200" dirty="0">
                  <a:solidFill>
                    <a:srgbClr val="000000">
                      <a:hueOff val="0"/>
                      <a:satOff val="0"/>
                      <a:lumOff val="0"/>
                      <a:alphaOff val="0"/>
                    </a:srgbClr>
                  </a:solidFill>
                  <a:latin typeface="Calibri" panose="020F0502020204030204"/>
                  <a:ea typeface="+mn-ea"/>
                  <a:cs typeface="+mn-cs"/>
                </a:rPr>
                <a:t>State Transfer</a:t>
              </a:r>
            </a:p>
          </p:txBody>
        </p:sp>
        <p:sp>
          <p:nvSpPr>
            <p:cNvPr id="11" name="Freeform: Shape 10">
              <a:extLst>
                <a:ext uri="{FF2B5EF4-FFF2-40B4-BE49-F238E27FC236}">
                  <a16:creationId xmlns:a16="http://schemas.microsoft.com/office/drawing/2014/main" id="{12B12BCA-294C-453B-8779-B6B6E2A0F89C}"/>
                </a:ext>
              </a:extLst>
            </p:cNvPr>
            <p:cNvSpPr/>
            <p:nvPr/>
          </p:nvSpPr>
          <p:spPr>
            <a:xfrm>
              <a:off x="6653965" y="3712248"/>
              <a:ext cx="4311566" cy="403410"/>
            </a:xfrm>
            <a:custGeom>
              <a:avLst/>
              <a:gdLst>
                <a:gd name="connsiteX0" fmla="*/ 0 w 4311566"/>
                <a:gd name="connsiteY0" fmla="*/ 0 h 403410"/>
                <a:gd name="connsiteX1" fmla="*/ 4311566 w 4311566"/>
                <a:gd name="connsiteY1" fmla="*/ 0 h 403410"/>
                <a:gd name="connsiteX2" fmla="*/ 4311566 w 4311566"/>
                <a:gd name="connsiteY2" fmla="*/ 403410 h 403410"/>
                <a:gd name="connsiteX3" fmla="*/ 0 w 4311566"/>
                <a:gd name="connsiteY3" fmla="*/ 403410 h 403410"/>
                <a:gd name="connsiteX4" fmla="*/ 0 w 4311566"/>
                <a:gd name="connsiteY4" fmla="*/ 0 h 4034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1566" h="403410">
                  <a:moveTo>
                    <a:pt x="0" y="0"/>
                  </a:moveTo>
                  <a:lnTo>
                    <a:pt x="4311566" y="0"/>
                  </a:lnTo>
                  <a:lnTo>
                    <a:pt x="4311566" y="403410"/>
                  </a:lnTo>
                  <a:lnTo>
                    <a:pt x="0" y="403410"/>
                  </a:lnTo>
                  <a:lnTo>
                    <a:pt x="0" y="0"/>
                  </a:lnTo>
                  <a:close/>
                </a:path>
              </a:pathLst>
            </a:custGeom>
            <a:no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solidFill>
                    <a:srgbClr val="000000">
                      <a:hueOff val="0"/>
                      <a:satOff val="0"/>
                      <a:lumOff val="0"/>
                      <a:alphaOff val="0"/>
                    </a:srgbClr>
                  </a:solidFill>
                  <a:latin typeface="IBM Plex Sans" panose="020B0503050000000000" pitchFamily="34" charset="0"/>
                </a:rPr>
                <a:t>State of a </a:t>
              </a:r>
              <a:r>
                <a:rPr lang="en-US" sz="1700" b="1" kern="1200" dirty="0">
                  <a:solidFill>
                    <a:srgbClr val="000000">
                      <a:hueOff val="0"/>
                      <a:satOff val="0"/>
                      <a:lumOff val="0"/>
                      <a:alphaOff val="0"/>
                    </a:srgbClr>
                  </a:solidFill>
                  <a:latin typeface="IBM Plex Sans" panose="020B0503050000000000" pitchFamily="34" charset="0"/>
                </a:rPr>
                <a:t>resource</a:t>
              </a:r>
              <a:r>
                <a:rPr lang="en-US" sz="1700" kern="1200" dirty="0">
                  <a:solidFill>
                    <a:srgbClr val="000000">
                      <a:hueOff val="0"/>
                      <a:satOff val="0"/>
                      <a:lumOff val="0"/>
                      <a:alphaOff val="0"/>
                    </a:srgbClr>
                  </a:solidFill>
                  <a:latin typeface="IBM Plex Sans" panose="020B0503050000000000" pitchFamily="34" charset="0"/>
                </a:rPr>
                <a:t> is transferred between client and server</a:t>
              </a:r>
            </a:p>
          </p:txBody>
        </p:sp>
        <p:sp>
          <p:nvSpPr>
            <p:cNvPr id="12" name="Rectangle: Rounded Corners 11">
              <a:extLst>
                <a:ext uri="{FF2B5EF4-FFF2-40B4-BE49-F238E27FC236}">
                  <a16:creationId xmlns:a16="http://schemas.microsoft.com/office/drawing/2014/main" id="{422699DD-F34A-4FB0-90B9-30550D7FF4B3}"/>
                </a:ext>
              </a:extLst>
            </p:cNvPr>
            <p:cNvSpPr/>
            <p:nvPr/>
          </p:nvSpPr>
          <p:spPr>
            <a:xfrm>
              <a:off x="495300" y="1477093"/>
              <a:ext cx="5372100" cy="2942507"/>
            </a:xfrm>
            <a:prstGeom prst="roundRect">
              <a:avLst>
                <a:gd name="adj" fmla="val 6308"/>
              </a:avLst>
            </a:prstGeom>
            <a:noFill/>
            <a:ln>
              <a:solidFill>
                <a:schemeClr val="bg2">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3" name="Rectangle: Rounded Corners 12">
              <a:extLst>
                <a:ext uri="{FF2B5EF4-FFF2-40B4-BE49-F238E27FC236}">
                  <a16:creationId xmlns:a16="http://schemas.microsoft.com/office/drawing/2014/main" id="{DDAD6ECD-3533-4B83-AEB5-42E82B746411}"/>
                </a:ext>
              </a:extLst>
            </p:cNvPr>
            <p:cNvSpPr/>
            <p:nvPr/>
          </p:nvSpPr>
          <p:spPr>
            <a:xfrm>
              <a:off x="6167022" y="1477093"/>
              <a:ext cx="5372100" cy="2942507"/>
            </a:xfrm>
            <a:prstGeom prst="roundRect">
              <a:avLst>
                <a:gd name="adj" fmla="val 6308"/>
              </a:avLst>
            </a:prstGeom>
            <a:noFill/>
            <a:ln>
              <a:solidFill>
                <a:schemeClr val="bg2">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grpSp>
    </p:spTree>
    <p:extLst>
      <p:ext uri="{BB962C8B-B14F-4D97-AF65-F5344CB8AC3E}">
        <p14:creationId xmlns:p14="http://schemas.microsoft.com/office/powerpoint/2010/main" val="1924131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CA259454-DE92-4EF3-831D-7527FA571232}"/>
              </a:ext>
            </a:extLst>
          </p:cNvPr>
          <p:cNvSpPr>
            <a:spLocks noGrp="1"/>
          </p:cNvSpPr>
          <p:nvPr>
            <p:ph sz="quarter" idx="18"/>
          </p:nvPr>
        </p:nvSpPr>
        <p:spPr>
          <a:xfrm>
            <a:off x="0" y="3429000"/>
            <a:ext cx="3048000" cy="3429000"/>
          </a:xfrm>
        </p:spPr>
        <p:txBody>
          <a:bodyPr/>
          <a:lstStyle/>
          <a:p>
            <a:r>
              <a:rPr lang="en-IN" sz="1600" b="1" dirty="0"/>
              <a:t>Stateless</a:t>
            </a:r>
            <a:br>
              <a:rPr lang="en-IN" sz="1400" b="1" dirty="0"/>
            </a:br>
            <a:br>
              <a:rPr lang="en-IN" dirty="0"/>
            </a:br>
            <a:r>
              <a:rPr lang="en-US" sz="1400" dirty="0"/>
              <a:t>Client and server may have multiple interaction. However, each of them must be independent, that is, every request must contain all the necessary information so that the server can understand and process it accordingly. Server is not required to hold any information pertaining to a request once it is served.</a:t>
            </a:r>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p:txBody>
          <a:bodyPr/>
          <a:lstStyle/>
          <a:p>
            <a:r>
              <a:rPr lang="en-US" dirty="0"/>
              <a:t>To be called </a:t>
            </a:r>
            <a:r>
              <a:rPr lang="en-US" dirty="0" err="1"/>
              <a:t>ReSTFul</a:t>
            </a:r>
            <a:r>
              <a:rPr lang="en-US" dirty="0"/>
              <a:t>  a service must adhere to these six design constrains </a:t>
            </a:r>
          </a:p>
        </p:txBody>
      </p:sp>
      <p:sp>
        <p:nvSpPr>
          <p:cNvPr id="6" name="Text Placeholder 5">
            <a:extLst>
              <a:ext uri="{FF2B5EF4-FFF2-40B4-BE49-F238E27FC236}">
                <a16:creationId xmlns:a16="http://schemas.microsoft.com/office/drawing/2014/main" id="{08BE6FF9-1D2E-4908-B7DD-581A98EFD8C8}"/>
              </a:ext>
            </a:extLst>
          </p:cNvPr>
          <p:cNvSpPr>
            <a:spLocks noGrp="1"/>
          </p:cNvSpPr>
          <p:nvPr>
            <p:ph type="body" sz="quarter" idx="11"/>
          </p:nvPr>
        </p:nvSpPr>
        <p:spPr/>
        <p:txBody>
          <a:bodyPr/>
          <a:lstStyle/>
          <a:p>
            <a:r>
              <a:rPr lang="en-US" dirty="0"/>
              <a:t>Spring Cloud: Introduction to REST</a:t>
            </a:r>
          </a:p>
        </p:txBody>
      </p:sp>
      <p:sp>
        <p:nvSpPr>
          <p:cNvPr id="8" name="Content Placeholder 7">
            <a:extLst>
              <a:ext uri="{FF2B5EF4-FFF2-40B4-BE49-F238E27FC236}">
                <a16:creationId xmlns:a16="http://schemas.microsoft.com/office/drawing/2014/main" id="{E392D0A7-F115-475B-8FBB-0CFCB6453755}"/>
              </a:ext>
            </a:extLst>
          </p:cNvPr>
          <p:cNvSpPr>
            <a:spLocks noGrp="1"/>
          </p:cNvSpPr>
          <p:nvPr>
            <p:ph sz="quarter" idx="16"/>
          </p:nvPr>
        </p:nvSpPr>
        <p:spPr/>
        <p:txBody>
          <a:bodyPr/>
          <a:lstStyle/>
          <a:p>
            <a:pPr lvl="0"/>
            <a:r>
              <a:rPr lang="en-IN" sz="1600" b="1" dirty="0"/>
              <a:t>Uniform Interface</a:t>
            </a:r>
            <a:br>
              <a:rPr lang="en-IN" sz="1400" dirty="0"/>
            </a:br>
            <a:br>
              <a:rPr lang="en-IN" sz="1400" dirty="0"/>
            </a:br>
            <a:r>
              <a:rPr lang="en-US" sz="1400" dirty="0"/>
              <a:t>The uniform interface constraint defines the interface between clients and servers. It simplifies and decouples the architecture, which enables each part to evolve independently.</a:t>
            </a:r>
          </a:p>
          <a:p>
            <a:pPr lvl="0"/>
            <a:r>
              <a:rPr lang="en-US" sz="1400" dirty="0"/>
              <a:t>It also means that identification and representation of resources should be consistent across interactions.</a:t>
            </a:r>
          </a:p>
        </p:txBody>
      </p:sp>
      <p:sp>
        <p:nvSpPr>
          <p:cNvPr id="7" name="Content Placeholder 6">
            <a:extLst>
              <a:ext uri="{FF2B5EF4-FFF2-40B4-BE49-F238E27FC236}">
                <a16:creationId xmlns:a16="http://schemas.microsoft.com/office/drawing/2014/main" id="{C2F35036-DF86-4B34-A938-2E78159100B4}"/>
              </a:ext>
            </a:extLst>
          </p:cNvPr>
          <p:cNvSpPr>
            <a:spLocks noGrp="1"/>
          </p:cNvSpPr>
          <p:nvPr>
            <p:ph sz="quarter" idx="15"/>
          </p:nvPr>
        </p:nvSpPr>
        <p:spPr/>
        <p:txBody>
          <a:bodyPr/>
          <a:lstStyle/>
          <a:p>
            <a:r>
              <a:rPr lang="en-IN" sz="1600" b="1" dirty="0"/>
              <a:t>Client Server</a:t>
            </a:r>
            <a:br>
              <a:rPr lang="en-IN" sz="1400" dirty="0"/>
            </a:br>
            <a:br>
              <a:rPr lang="en-IN" sz="1400" dirty="0"/>
            </a:br>
            <a:r>
              <a:rPr lang="en-US" sz="1400" dirty="0"/>
              <a:t>The uniform interface separates clients from servers. </a:t>
            </a:r>
          </a:p>
          <a:p>
            <a:r>
              <a:rPr lang="en-US" sz="1400" dirty="0"/>
              <a:t>This means client and server need not worry about and design for each other’s concern.</a:t>
            </a:r>
          </a:p>
          <a:p>
            <a:endParaRPr lang="en-IN" dirty="0"/>
          </a:p>
        </p:txBody>
      </p:sp>
      <p:sp>
        <p:nvSpPr>
          <p:cNvPr id="9" name="Content Placeholder 8">
            <a:extLst>
              <a:ext uri="{FF2B5EF4-FFF2-40B4-BE49-F238E27FC236}">
                <a16:creationId xmlns:a16="http://schemas.microsoft.com/office/drawing/2014/main" id="{7F076079-60D9-4613-964D-067DCD4E264C}"/>
              </a:ext>
            </a:extLst>
          </p:cNvPr>
          <p:cNvSpPr>
            <a:spLocks noGrp="1"/>
          </p:cNvSpPr>
          <p:nvPr>
            <p:ph sz="quarter" idx="17"/>
          </p:nvPr>
        </p:nvSpPr>
        <p:spPr/>
        <p:txBody>
          <a:bodyPr/>
          <a:lstStyle/>
          <a:p>
            <a:r>
              <a:rPr lang="en-IN" sz="1600" b="1" dirty="0"/>
              <a:t>Code-on-Demand</a:t>
            </a:r>
            <a:br>
              <a:rPr lang="en-IN" sz="1400" dirty="0"/>
            </a:br>
            <a:br>
              <a:rPr lang="en-IN" sz="1400" dirty="0"/>
            </a:br>
            <a:r>
              <a:rPr lang="en-US" sz="1400" dirty="0"/>
              <a:t>This is an optional constraint of REST where Code-on-Demand means that a server can extend the functionality of a client on runtime, by sending code to it that it should execute (like Java Applets or JavaScript). This constraint is more useful when we think of applications themselves as resources.</a:t>
            </a:r>
          </a:p>
        </p:txBody>
      </p:sp>
      <p:sp>
        <p:nvSpPr>
          <p:cNvPr id="11" name="Content Placeholder 10">
            <a:extLst>
              <a:ext uri="{FF2B5EF4-FFF2-40B4-BE49-F238E27FC236}">
                <a16:creationId xmlns:a16="http://schemas.microsoft.com/office/drawing/2014/main" id="{EED77EEA-EA5B-4176-BCFC-F7E34E79EEE8}"/>
              </a:ext>
            </a:extLst>
          </p:cNvPr>
          <p:cNvSpPr>
            <a:spLocks noGrp="1"/>
          </p:cNvSpPr>
          <p:nvPr>
            <p:ph sz="quarter" idx="19"/>
          </p:nvPr>
        </p:nvSpPr>
        <p:spPr/>
        <p:txBody>
          <a:bodyPr/>
          <a:lstStyle/>
          <a:p>
            <a:r>
              <a:rPr lang="en-IN" sz="1600" b="1" dirty="0"/>
              <a:t>Cacheable</a:t>
            </a:r>
            <a:br>
              <a:rPr lang="en-IN" sz="1400" dirty="0"/>
            </a:br>
            <a:br>
              <a:rPr lang="en-IN" sz="1400" dirty="0"/>
            </a:br>
            <a:r>
              <a:rPr lang="en-US" sz="1400" dirty="0"/>
              <a:t>Because many clients access the same server, and often requesting the same resources, it is necessary that these responses might be cached, avoiding unnecessary processing and significantly increasing performance.</a:t>
            </a:r>
          </a:p>
        </p:txBody>
      </p:sp>
      <p:sp>
        <p:nvSpPr>
          <p:cNvPr id="12" name="Content Placeholder 11">
            <a:extLst>
              <a:ext uri="{FF2B5EF4-FFF2-40B4-BE49-F238E27FC236}">
                <a16:creationId xmlns:a16="http://schemas.microsoft.com/office/drawing/2014/main" id="{2300CDE6-4507-4B49-81D3-F85C97CD774C}"/>
              </a:ext>
            </a:extLst>
          </p:cNvPr>
          <p:cNvSpPr>
            <a:spLocks noGrp="1"/>
          </p:cNvSpPr>
          <p:nvPr>
            <p:ph sz="quarter" idx="20"/>
          </p:nvPr>
        </p:nvSpPr>
        <p:spPr/>
        <p:txBody>
          <a:bodyPr/>
          <a:lstStyle/>
          <a:p>
            <a:r>
              <a:rPr lang="en-IN" sz="1600" b="1" dirty="0"/>
              <a:t>Layered</a:t>
            </a:r>
            <a:br>
              <a:rPr lang="en-IN" sz="1400" dirty="0"/>
            </a:br>
            <a:br>
              <a:rPr lang="en-IN" sz="1400" dirty="0"/>
            </a:br>
            <a:r>
              <a:rPr lang="en-US" sz="1400" dirty="0"/>
              <a:t>A client cannot ordinarily tell whether it is connected directly to the end server, or to an intermediary along the way. Intermediary servers may improve system scalability by enabling load-balancing and by providing shared caches. Layers may also enforce security policies.</a:t>
            </a:r>
          </a:p>
        </p:txBody>
      </p:sp>
      <p:grpSp>
        <p:nvGrpSpPr>
          <p:cNvPr id="20" name="Group 19">
            <a:extLst>
              <a:ext uri="{FF2B5EF4-FFF2-40B4-BE49-F238E27FC236}">
                <a16:creationId xmlns:a16="http://schemas.microsoft.com/office/drawing/2014/main" id="{54B45C96-F973-46F2-A00E-DE1595FB3D23}"/>
              </a:ext>
            </a:extLst>
          </p:cNvPr>
          <p:cNvGrpSpPr/>
          <p:nvPr/>
        </p:nvGrpSpPr>
        <p:grpSpPr>
          <a:xfrm>
            <a:off x="8487078" y="43906"/>
            <a:ext cx="550240" cy="550240"/>
            <a:chOff x="8487078" y="43906"/>
            <a:chExt cx="550240" cy="550240"/>
          </a:xfrm>
        </p:grpSpPr>
        <p:sp>
          <p:nvSpPr>
            <p:cNvPr id="21" name="Oval 20">
              <a:extLst>
                <a:ext uri="{FF2B5EF4-FFF2-40B4-BE49-F238E27FC236}">
                  <a16:creationId xmlns:a16="http://schemas.microsoft.com/office/drawing/2014/main" id="{7E5A6A7C-24AE-447E-A7E6-AEEE0B746A27}"/>
                </a:ext>
              </a:extLst>
            </p:cNvPr>
            <p:cNvSpPr/>
            <p:nvPr/>
          </p:nvSpPr>
          <p:spPr>
            <a:xfrm>
              <a:off x="8487078" y="43906"/>
              <a:ext cx="550240" cy="550240"/>
            </a:xfrm>
            <a:prstGeom prst="ellipse">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pic>
          <p:nvPicPr>
            <p:cNvPr id="22" name="Picture 21" descr="A close up of a logo&#10;&#10;Description automatically generated">
              <a:extLst>
                <a:ext uri="{FF2B5EF4-FFF2-40B4-BE49-F238E27FC236}">
                  <a16:creationId xmlns:a16="http://schemas.microsoft.com/office/drawing/2014/main" id="{D961BC9D-95C9-4236-B9F2-A9431166B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5810" y="97660"/>
              <a:ext cx="456578" cy="456578"/>
            </a:xfrm>
            <a:prstGeom prst="rect">
              <a:avLst/>
            </a:prstGeom>
          </p:spPr>
        </p:pic>
      </p:grpSp>
      <p:grpSp>
        <p:nvGrpSpPr>
          <p:cNvPr id="23" name="Group 22">
            <a:extLst>
              <a:ext uri="{FF2B5EF4-FFF2-40B4-BE49-F238E27FC236}">
                <a16:creationId xmlns:a16="http://schemas.microsoft.com/office/drawing/2014/main" id="{61B08EA8-7103-4073-BD98-4543A89EC214}"/>
              </a:ext>
            </a:extLst>
          </p:cNvPr>
          <p:cNvGrpSpPr/>
          <p:nvPr/>
        </p:nvGrpSpPr>
        <p:grpSpPr>
          <a:xfrm>
            <a:off x="11480467" y="23582"/>
            <a:ext cx="648634" cy="648634"/>
            <a:chOff x="11480467" y="23582"/>
            <a:chExt cx="648634" cy="648634"/>
          </a:xfrm>
        </p:grpSpPr>
        <p:sp>
          <p:nvSpPr>
            <p:cNvPr id="24" name="Oval 23">
              <a:extLst>
                <a:ext uri="{FF2B5EF4-FFF2-40B4-BE49-F238E27FC236}">
                  <a16:creationId xmlns:a16="http://schemas.microsoft.com/office/drawing/2014/main" id="{6FD91AB0-8329-47EE-8B72-47DE22A820AD}"/>
                </a:ext>
              </a:extLst>
            </p:cNvPr>
            <p:cNvSpPr/>
            <p:nvPr/>
          </p:nvSpPr>
          <p:spPr>
            <a:xfrm>
              <a:off x="11535078" y="72779"/>
              <a:ext cx="550240" cy="550240"/>
            </a:xfrm>
            <a:prstGeom prst="ellipse">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pic>
          <p:nvPicPr>
            <p:cNvPr id="25" name="Picture 24" descr="A close up of a logo&#10;&#10;Description automatically generated">
              <a:extLst>
                <a:ext uri="{FF2B5EF4-FFF2-40B4-BE49-F238E27FC236}">
                  <a16:creationId xmlns:a16="http://schemas.microsoft.com/office/drawing/2014/main" id="{67A06C2F-5B0C-411E-A3D1-25A7DF65C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467" y="23582"/>
              <a:ext cx="648634" cy="648634"/>
            </a:xfrm>
            <a:prstGeom prst="rect">
              <a:avLst/>
            </a:prstGeom>
          </p:spPr>
        </p:pic>
      </p:grpSp>
      <p:grpSp>
        <p:nvGrpSpPr>
          <p:cNvPr id="26" name="Group 25">
            <a:extLst>
              <a:ext uri="{FF2B5EF4-FFF2-40B4-BE49-F238E27FC236}">
                <a16:creationId xmlns:a16="http://schemas.microsoft.com/office/drawing/2014/main" id="{F8515395-52B0-4824-90E9-DC6F5E2294AD}"/>
              </a:ext>
            </a:extLst>
          </p:cNvPr>
          <p:cNvGrpSpPr/>
          <p:nvPr/>
        </p:nvGrpSpPr>
        <p:grpSpPr>
          <a:xfrm>
            <a:off x="2257402" y="3429000"/>
            <a:ext cx="720112" cy="720112"/>
            <a:chOff x="2257402" y="3429000"/>
            <a:chExt cx="720112" cy="720112"/>
          </a:xfrm>
        </p:grpSpPr>
        <p:sp>
          <p:nvSpPr>
            <p:cNvPr id="27" name="Oval 26">
              <a:extLst>
                <a:ext uri="{FF2B5EF4-FFF2-40B4-BE49-F238E27FC236}">
                  <a16:creationId xmlns:a16="http://schemas.microsoft.com/office/drawing/2014/main" id="{1BF8D943-1969-4BB5-B7BD-36FA29A1997B}"/>
                </a:ext>
              </a:extLst>
            </p:cNvPr>
            <p:cNvSpPr/>
            <p:nvPr/>
          </p:nvSpPr>
          <p:spPr>
            <a:xfrm>
              <a:off x="2356788" y="3522540"/>
              <a:ext cx="550240" cy="550240"/>
            </a:xfrm>
            <a:prstGeom prst="ellipse">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pic>
          <p:nvPicPr>
            <p:cNvPr id="28" name="Picture 27" descr="A close up of a logo&#10;&#10;Description automatically generated">
              <a:extLst>
                <a:ext uri="{FF2B5EF4-FFF2-40B4-BE49-F238E27FC236}">
                  <a16:creationId xmlns:a16="http://schemas.microsoft.com/office/drawing/2014/main" id="{6883859C-9845-4721-B4E6-1CF46B698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7402" y="3429000"/>
              <a:ext cx="720112" cy="720112"/>
            </a:xfrm>
            <a:prstGeom prst="rect">
              <a:avLst/>
            </a:prstGeom>
          </p:spPr>
        </p:pic>
      </p:grpSp>
      <p:grpSp>
        <p:nvGrpSpPr>
          <p:cNvPr id="29" name="Group 28">
            <a:extLst>
              <a:ext uri="{FF2B5EF4-FFF2-40B4-BE49-F238E27FC236}">
                <a16:creationId xmlns:a16="http://schemas.microsoft.com/office/drawing/2014/main" id="{7578A349-9BC6-4256-9486-7A144E93277C}"/>
              </a:ext>
            </a:extLst>
          </p:cNvPr>
          <p:cNvGrpSpPr/>
          <p:nvPr/>
        </p:nvGrpSpPr>
        <p:grpSpPr>
          <a:xfrm>
            <a:off x="5341268" y="3453014"/>
            <a:ext cx="646922" cy="646922"/>
            <a:chOff x="5341268" y="3453014"/>
            <a:chExt cx="646922" cy="646922"/>
          </a:xfrm>
        </p:grpSpPr>
        <p:sp>
          <p:nvSpPr>
            <p:cNvPr id="30" name="Oval 29">
              <a:extLst>
                <a:ext uri="{FF2B5EF4-FFF2-40B4-BE49-F238E27FC236}">
                  <a16:creationId xmlns:a16="http://schemas.microsoft.com/office/drawing/2014/main" id="{A9C24E85-2C5C-45C5-936C-B66C6B45E859}"/>
                </a:ext>
              </a:extLst>
            </p:cNvPr>
            <p:cNvSpPr/>
            <p:nvPr/>
          </p:nvSpPr>
          <p:spPr>
            <a:xfrm>
              <a:off x="5404788" y="3509400"/>
              <a:ext cx="550240" cy="550240"/>
            </a:xfrm>
            <a:prstGeom prst="ellipse">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pic>
          <p:nvPicPr>
            <p:cNvPr id="31" name="Picture 30" descr="A picture containing room&#10;&#10;Description automatically generated">
              <a:extLst>
                <a:ext uri="{FF2B5EF4-FFF2-40B4-BE49-F238E27FC236}">
                  <a16:creationId xmlns:a16="http://schemas.microsoft.com/office/drawing/2014/main" id="{F7ECF7FC-00C0-423D-B481-0A20220EF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41268" y="3453014"/>
              <a:ext cx="646922" cy="646922"/>
            </a:xfrm>
            <a:prstGeom prst="rect">
              <a:avLst/>
            </a:prstGeom>
          </p:spPr>
        </p:pic>
      </p:grpSp>
      <p:grpSp>
        <p:nvGrpSpPr>
          <p:cNvPr id="32" name="Group 31">
            <a:extLst>
              <a:ext uri="{FF2B5EF4-FFF2-40B4-BE49-F238E27FC236}">
                <a16:creationId xmlns:a16="http://schemas.microsoft.com/office/drawing/2014/main" id="{7A801E5C-F393-4198-B440-92F7B669C6F2}"/>
              </a:ext>
            </a:extLst>
          </p:cNvPr>
          <p:cNvGrpSpPr/>
          <p:nvPr/>
        </p:nvGrpSpPr>
        <p:grpSpPr>
          <a:xfrm>
            <a:off x="8411296" y="3481048"/>
            <a:ext cx="633224" cy="633224"/>
            <a:chOff x="8411296" y="3481048"/>
            <a:chExt cx="633224" cy="633224"/>
          </a:xfrm>
        </p:grpSpPr>
        <p:sp>
          <p:nvSpPr>
            <p:cNvPr id="33" name="Oval 32">
              <a:extLst>
                <a:ext uri="{FF2B5EF4-FFF2-40B4-BE49-F238E27FC236}">
                  <a16:creationId xmlns:a16="http://schemas.microsoft.com/office/drawing/2014/main" id="{B8D4F89C-63DE-438E-B092-049966047F3B}"/>
                </a:ext>
              </a:extLst>
            </p:cNvPr>
            <p:cNvSpPr/>
            <p:nvPr/>
          </p:nvSpPr>
          <p:spPr>
            <a:xfrm>
              <a:off x="8452788" y="3522540"/>
              <a:ext cx="550240" cy="550240"/>
            </a:xfrm>
            <a:prstGeom prst="ellipse">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pic>
          <p:nvPicPr>
            <p:cNvPr id="34" name="Picture 33" descr="A close up of a logo&#10;&#10;Description automatically generated">
              <a:extLst>
                <a:ext uri="{FF2B5EF4-FFF2-40B4-BE49-F238E27FC236}">
                  <a16:creationId xmlns:a16="http://schemas.microsoft.com/office/drawing/2014/main" id="{8706E3FF-848E-44E4-AF7C-8CEC26E076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1296" y="3481048"/>
              <a:ext cx="633224" cy="633224"/>
            </a:xfrm>
            <a:prstGeom prst="rect">
              <a:avLst/>
            </a:prstGeom>
          </p:spPr>
        </p:pic>
      </p:grpSp>
      <p:grpSp>
        <p:nvGrpSpPr>
          <p:cNvPr id="35" name="Group 34">
            <a:extLst>
              <a:ext uri="{FF2B5EF4-FFF2-40B4-BE49-F238E27FC236}">
                <a16:creationId xmlns:a16="http://schemas.microsoft.com/office/drawing/2014/main" id="{A5DC713F-5433-4CB5-8690-4B90EC66BCCD}"/>
              </a:ext>
            </a:extLst>
          </p:cNvPr>
          <p:cNvGrpSpPr/>
          <p:nvPr/>
        </p:nvGrpSpPr>
        <p:grpSpPr>
          <a:xfrm>
            <a:off x="11529664" y="3515165"/>
            <a:ext cx="550240" cy="550240"/>
            <a:chOff x="11529664" y="3515165"/>
            <a:chExt cx="550240" cy="550240"/>
          </a:xfrm>
        </p:grpSpPr>
        <p:sp>
          <p:nvSpPr>
            <p:cNvPr id="36" name="Oval 35">
              <a:extLst>
                <a:ext uri="{FF2B5EF4-FFF2-40B4-BE49-F238E27FC236}">
                  <a16:creationId xmlns:a16="http://schemas.microsoft.com/office/drawing/2014/main" id="{8131A01F-FB81-40A3-93A8-0A1B4D6A0E5F}"/>
                </a:ext>
              </a:extLst>
            </p:cNvPr>
            <p:cNvSpPr/>
            <p:nvPr/>
          </p:nvSpPr>
          <p:spPr>
            <a:xfrm>
              <a:off x="11529664" y="3515165"/>
              <a:ext cx="550240" cy="550240"/>
            </a:xfrm>
            <a:prstGeom prst="ellipse">
              <a:avLst/>
            </a:prstGeom>
            <a:noFill/>
            <a:ln w="19050">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pic>
          <p:nvPicPr>
            <p:cNvPr id="37" name="Picture 36" descr="A close up of a logo&#10;&#10;Description automatically generated">
              <a:extLst>
                <a:ext uri="{FF2B5EF4-FFF2-40B4-BE49-F238E27FC236}">
                  <a16:creationId xmlns:a16="http://schemas.microsoft.com/office/drawing/2014/main" id="{F9DD8802-AA17-4F76-B09F-4875178B8A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99098" y="3570789"/>
              <a:ext cx="411371" cy="411371"/>
            </a:xfrm>
            <a:prstGeom prst="rect">
              <a:avLst/>
            </a:prstGeom>
          </p:spPr>
        </p:pic>
      </p:grpSp>
    </p:spTree>
    <p:extLst>
      <p:ext uri="{BB962C8B-B14F-4D97-AF65-F5344CB8AC3E}">
        <p14:creationId xmlns:p14="http://schemas.microsoft.com/office/powerpoint/2010/main" val="2553195533"/>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TotalTime>
  <Words>2989</Words>
  <Application>Microsoft Office PowerPoint</Application>
  <PresentationFormat>Widescreen</PresentationFormat>
  <Paragraphs>333</Paragraphs>
  <Slides>34</Slides>
  <Notes>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34</vt:i4>
      </vt:variant>
    </vt:vector>
  </HeadingPairs>
  <TitlesOfParts>
    <vt:vector size="48" baseType="lpstr">
      <vt:lpstr>.AppleSystemUIFont</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4_Light Background</vt:lpstr>
      <vt:lpstr>3_Light Background</vt:lpstr>
      <vt:lpstr>4_Color Block</vt:lpstr>
      <vt:lpstr>Spring Cloud: Introduction to REST   Audience: All</vt:lpstr>
      <vt:lpstr>Introduction</vt:lpstr>
      <vt:lpstr>Agenda</vt:lpstr>
      <vt:lpstr>Objectives</vt:lpstr>
      <vt:lpstr>Topics</vt:lpstr>
      <vt:lpstr>REST </vt:lpstr>
      <vt:lpstr>What is REST?</vt:lpstr>
      <vt:lpstr>What is REST? (continued)</vt:lpstr>
      <vt:lpstr>To be called ReSTFul  a service must adhere to these six design constrains </vt:lpstr>
      <vt:lpstr>The HTTP request is sent from the client to the server.</vt:lpstr>
      <vt:lpstr>The HTTP response is sent by the server to the client.  A response must be initiated only when there is a request. </vt:lpstr>
      <vt:lpstr>HTTP Methods  supported by REST</vt:lpstr>
      <vt:lpstr>A typical HTTP REST URL</vt:lpstr>
      <vt:lpstr>In order to handle a REST request using a programming language like Java and framework like Spring REST, the framework must provide a mechanism to define controllers.</vt:lpstr>
      <vt:lpstr>Programming REST services in Java</vt:lpstr>
      <vt:lpstr>Like most modern Java specifications JAX-RS uses Annotations  and Conventions to inject REST service behavior in code.</vt:lpstr>
      <vt:lpstr>JAX-RS HTTP Method Annotations</vt:lpstr>
      <vt:lpstr>JAX-RS @Path Annotation</vt:lpstr>
      <vt:lpstr>Other commonly used JAX-RS Parameter Annotations</vt:lpstr>
      <vt:lpstr>JAX-RS Annotations: Examples</vt:lpstr>
      <vt:lpstr>JAX-RS Annotation for controlling Representation</vt:lpstr>
      <vt:lpstr>Examples of @Produces and @Consumes: </vt:lpstr>
      <vt:lpstr>When API go the REST Way</vt:lpstr>
      <vt:lpstr>What is a REST API?</vt:lpstr>
      <vt:lpstr>REST API: Best Practices</vt:lpstr>
      <vt:lpstr>1. Define your API(s) using standards</vt:lpstr>
      <vt:lpstr>2. Use Resource-oriented URL Design</vt:lpstr>
      <vt:lpstr>3. Use HTTP codes to indicate status of a request</vt:lpstr>
      <vt:lpstr>4. Other Design Practices</vt:lpstr>
      <vt:lpstr>REST Maturity Model</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Audience: All</dc:title>
  <dc:creator>Archana Ananthanarayan</dc:creator>
  <cp:lastModifiedBy>Archana Ananthanarayan</cp:lastModifiedBy>
  <cp:revision>112</cp:revision>
  <dcterms:created xsi:type="dcterms:W3CDTF">2020-06-25T11:01:55Z</dcterms:created>
  <dcterms:modified xsi:type="dcterms:W3CDTF">2020-08-07T14:19:14Z</dcterms:modified>
</cp:coreProperties>
</file>